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8" r:id="rId5"/>
    <p:sldId id="283" r:id="rId6"/>
    <p:sldId id="290" r:id="rId7"/>
    <p:sldId id="285" r:id="rId8"/>
    <p:sldId id="291" r:id="rId9"/>
    <p:sldId id="292" r:id="rId10"/>
    <p:sldId id="293" r:id="rId11"/>
    <p:sldId id="287" r:id="rId12"/>
    <p:sldId id="288" r:id="rId13"/>
    <p:sldId id="289" r:id="rId14"/>
    <p:sldId id="294" r:id="rId15"/>
    <p:sldId id="279" r:id="rId16"/>
  </p:sldIdLst>
  <p:sldSz cx="9144000" cy="6858000" type="screen4x3"/>
  <p:notesSz cx="10234613" cy="7099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D0D"/>
    <a:srgbClr val="F33131"/>
    <a:srgbClr val="E50D0D"/>
    <a:srgbClr val="EE4B9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1D1C4-D485-46E6-8FC3-04AC058981E0}" v="73" dt="2019-10-17T10:23:15.57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5332" autoAdjust="0"/>
  </p:normalViewPr>
  <p:slideViewPr>
    <p:cSldViewPr>
      <p:cViewPr varScale="1">
        <p:scale>
          <a:sx n="86" d="100"/>
          <a:sy n="86" d="100"/>
        </p:scale>
        <p:origin x="984" y="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183132EB-9614-46B8-8781-EB61423D683C}" type="datetimeFigureOut">
              <a:rPr lang="it-IT" smtClean="0"/>
              <a:t>23/06/2020</a:t>
            </a:fld>
            <a:endParaRPr lang="it-IT"/>
          </a:p>
        </p:txBody>
      </p:sp>
      <p:sp>
        <p:nvSpPr>
          <p:cNvPr id="4" name="Segnaposto immagine diapositiva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23938" y="3416300"/>
            <a:ext cx="8186737" cy="2795588"/>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743700"/>
            <a:ext cx="4435475" cy="3556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797550" y="6743700"/>
            <a:ext cx="4435475" cy="355600"/>
          </a:xfrm>
          <a:prstGeom prst="rect">
            <a:avLst/>
          </a:prstGeom>
        </p:spPr>
        <p:txBody>
          <a:bodyPr vert="horz" lIns="91440" tIns="45720" rIns="91440" bIns="45720" rtlCol="0" anchor="b"/>
          <a:lstStyle>
            <a:lvl1pPr algn="r">
              <a:defRPr sz="1200"/>
            </a:lvl1pPr>
          </a:lstStyle>
          <a:p>
            <a:fld id="{9A511796-282E-41FE-8D29-F1B4D9A1D50A}" type="slidenum">
              <a:rPr lang="it-IT" smtClean="0"/>
              <a:t>‹N›</a:t>
            </a:fld>
            <a:endParaRPr lang="it-IT"/>
          </a:p>
        </p:txBody>
      </p:sp>
    </p:spTree>
    <p:extLst>
      <p:ext uri="{BB962C8B-B14F-4D97-AF65-F5344CB8AC3E}">
        <p14:creationId xmlns:p14="http://schemas.microsoft.com/office/powerpoint/2010/main" val="270911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6" name="Holder 6"/>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343333"/>
          </a:solidFill>
        </p:spPr>
        <p:txBody>
          <a:bodyPr wrap="square" lIns="0" tIns="0" rIns="0" bIns="0" rtlCol="0"/>
          <a:lstStyle/>
          <a:p>
            <a:endParaRPr/>
          </a:p>
        </p:txBody>
      </p:sp>
      <p:sp>
        <p:nvSpPr>
          <p:cNvPr id="17" name="bk object 17"/>
          <p:cNvSpPr/>
          <p:nvPr/>
        </p:nvSpPr>
        <p:spPr>
          <a:xfrm>
            <a:off x="7034530" y="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18" name="bk object 18"/>
          <p:cNvSpPr/>
          <p:nvPr/>
        </p:nvSpPr>
        <p:spPr>
          <a:xfrm>
            <a:off x="7561897" y="263904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19" name="bk object 19"/>
          <p:cNvSpPr/>
          <p:nvPr/>
        </p:nvSpPr>
        <p:spPr>
          <a:xfrm>
            <a:off x="6507162"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0" name="bk object 20"/>
          <p:cNvSpPr/>
          <p:nvPr/>
        </p:nvSpPr>
        <p:spPr>
          <a:xfrm>
            <a:off x="7034530" y="210947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1" name="bk object 21"/>
          <p:cNvSpPr/>
          <p:nvPr/>
        </p:nvSpPr>
        <p:spPr>
          <a:xfrm>
            <a:off x="7561897" y="158210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2" name="bk object 22"/>
          <p:cNvSpPr/>
          <p:nvPr/>
        </p:nvSpPr>
        <p:spPr>
          <a:xfrm>
            <a:off x="8616632" y="369379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3" name="bk object 23"/>
          <p:cNvSpPr/>
          <p:nvPr/>
        </p:nvSpPr>
        <p:spPr>
          <a:xfrm>
            <a:off x="7561897"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4" name="bk object 24"/>
          <p:cNvSpPr/>
          <p:nvPr/>
        </p:nvSpPr>
        <p:spPr>
          <a:xfrm>
            <a:off x="8089265" y="105473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25" name="bk object 25"/>
          <p:cNvSpPr/>
          <p:nvPr/>
        </p:nvSpPr>
        <p:spPr>
          <a:xfrm>
            <a:off x="8089265" y="3166414"/>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6" name="bk object 26"/>
          <p:cNvSpPr/>
          <p:nvPr/>
        </p:nvSpPr>
        <p:spPr>
          <a:xfrm>
            <a:off x="8616632" y="105473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7" name="bk object 27"/>
          <p:cNvSpPr/>
          <p:nvPr/>
        </p:nvSpPr>
        <p:spPr>
          <a:xfrm>
            <a:off x="8616632" y="3166414"/>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8" name="bk object 28"/>
          <p:cNvSpPr/>
          <p:nvPr/>
        </p:nvSpPr>
        <p:spPr>
          <a:xfrm>
            <a:off x="6507162" y="527589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9" name="bk object 29"/>
          <p:cNvSpPr/>
          <p:nvPr/>
        </p:nvSpPr>
        <p:spPr>
          <a:xfrm>
            <a:off x="7574153" y="6594322"/>
            <a:ext cx="527685" cy="264160"/>
          </a:xfrm>
          <a:custGeom>
            <a:avLst/>
            <a:gdLst/>
            <a:ahLst/>
            <a:cxnLst/>
            <a:rect l="l" t="t" r="r" b="b"/>
            <a:pathLst>
              <a:path w="527684" h="264159">
                <a:moveTo>
                  <a:pt x="0" y="263677"/>
                </a:moveTo>
                <a:lnTo>
                  <a:pt x="527367" y="263677"/>
                </a:lnTo>
                <a:lnTo>
                  <a:pt x="527367" y="0"/>
                </a:lnTo>
                <a:lnTo>
                  <a:pt x="0" y="0"/>
                </a:lnTo>
                <a:lnTo>
                  <a:pt x="0" y="263677"/>
                </a:lnTo>
                <a:close/>
              </a:path>
            </a:pathLst>
          </a:custGeom>
          <a:solidFill>
            <a:srgbClr val="464646"/>
          </a:solidFill>
        </p:spPr>
        <p:txBody>
          <a:bodyPr wrap="square" lIns="0" tIns="0" rIns="0" bIns="0" rtlCol="0"/>
          <a:lstStyle/>
          <a:p>
            <a:endParaRPr/>
          </a:p>
        </p:txBody>
      </p:sp>
      <p:sp>
        <p:nvSpPr>
          <p:cNvPr id="30" name="bk object 30"/>
          <p:cNvSpPr/>
          <p:nvPr/>
        </p:nvSpPr>
        <p:spPr>
          <a:xfrm>
            <a:off x="8616632" y="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31" name="bk object 31"/>
          <p:cNvSpPr/>
          <p:nvPr/>
        </p:nvSpPr>
        <p:spPr>
          <a:xfrm>
            <a:off x="8616632" y="263904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2" name="bk object 32"/>
          <p:cNvSpPr/>
          <p:nvPr/>
        </p:nvSpPr>
        <p:spPr>
          <a:xfrm>
            <a:off x="8089265"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33" name="bk object 33"/>
          <p:cNvSpPr/>
          <p:nvPr/>
        </p:nvSpPr>
        <p:spPr>
          <a:xfrm>
            <a:off x="8089265" y="6594322"/>
            <a:ext cx="527685" cy="264160"/>
          </a:xfrm>
          <a:custGeom>
            <a:avLst/>
            <a:gdLst/>
            <a:ahLst/>
            <a:cxnLst/>
            <a:rect l="l" t="t" r="r" b="b"/>
            <a:pathLst>
              <a:path w="527684" h="264159">
                <a:moveTo>
                  <a:pt x="0" y="263677"/>
                </a:moveTo>
                <a:lnTo>
                  <a:pt x="527367" y="263677"/>
                </a:lnTo>
                <a:lnTo>
                  <a:pt x="527367" y="0"/>
                </a:lnTo>
                <a:lnTo>
                  <a:pt x="0" y="0"/>
                </a:lnTo>
                <a:lnTo>
                  <a:pt x="0" y="263677"/>
                </a:lnTo>
                <a:close/>
              </a:path>
            </a:pathLst>
          </a:custGeom>
          <a:solidFill>
            <a:srgbClr val="565756"/>
          </a:solidFill>
        </p:spPr>
        <p:txBody>
          <a:bodyPr wrap="square" lIns="0" tIns="0" rIns="0" bIns="0" rtlCol="0"/>
          <a:lstStyle/>
          <a:p>
            <a:endParaRPr/>
          </a:p>
        </p:txBody>
      </p:sp>
      <p:sp>
        <p:nvSpPr>
          <p:cNvPr id="34" name="bk object 34"/>
          <p:cNvSpPr/>
          <p:nvPr/>
        </p:nvSpPr>
        <p:spPr>
          <a:xfrm>
            <a:off x="8616632" y="158210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5" name="bk object 35"/>
          <p:cNvSpPr/>
          <p:nvPr/>
        </p:nvSpPr>
        <p:spPr>
          <a:xfrm>
            <a:off x="5979782"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6" name="bk object 36"/>
          <p:cNvSpPr/>
          <p:nvPr/>
        </p:nvSpPr>
        <p:spPr>
          <a:xfrm>
            <a:off x="7034530" y="422116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37" name="bk object 37"/>
          <p:cNvSpPr/>
          <p:nvPr/>
        </p:nvSpPr>
        <p:spPr>
          <a:xfrm>
            <a:off x="7561897"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8" name="bk object 38"/>
          <p:cNvSpPr/>
          <p:nvPr/>
        </p:nvSpPr>
        <p:spPr>
          <a:xfrm>
            <a:off x="8089265"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39" name="bk object 39"/>
          <p:cNvSpPr/>
          <p:nvPr/>
        </p:nvSpPr>
        <p:spPr>
          <a:xfrm>
            <a:off x="7561897" y="422116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40" name="bk object 40"/>
          <p:cNvSpPr/>
          <p:nvPr/>
        </p:nvSpPr>
        <p:spPr>
          <a:xfrm>
            <a:off x="6507162"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41" name="bk object 41"/>
          <p:cNvSpPr/>
          <p:nvPr/>
        </p:nvSpPr>
        <p:spPr>
          <a:xfrm>
            <a:off x="8089265" y="369379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6" name="Holder 6"/>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sz="half" idx="2"/>
          </p:nvPr>
        </p:nvSpPr>
        <p:spPr>
          <a:xfrm>
            <a:off x="439425" y="2137917"/>
            <a:ext cx="3557904" cy="3453129"/>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7" name="Holder 7"/>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5" name="Holder 5"/>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4" name="Holder 4"/>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648200" y="0"/>
            <a:ext cx="4495800" cy="6858000"/>
          </a:xfrm>
          <a:custGeom>
            <a:avLst/>
            <a:gdLst/>
            <a:ahLst/>
            <a:cxnLst/>
            <a:rect l="l" t="t" r="r" b="b"/>
            <a:pathLst>
              <a:path w="4495800" h="6858000">
                <a:moveTo>
                  <a:pt x="0" y="6858000"/>
                </a:moveTo>
                <a:lnTo>
                  <a:pt x="4495800" y="6858000"/>
                </a:lnTo>
                <a:lnTo>
                  <a:pt x="4495800" y="0"/>
                </a:lnTo>
                <a:lnTo>
                  <a:pt x="0" y="0"/>
                </a:lnTo>
                <a:lnTo>
                  <a:pt x="0" y="6858000"/>
                </a:lnTo>
                <a:close/>
              </a:path>
            </a:pathLst>
          </a:custGeom>
          <a:solidFill>
            <a:srgbClr val="E9E9E8"/>
          </a:solidFill>
        </p:spPr>
        <p:txBody>
          <a:bodyPr wrap="square" lIns="0" tIns="0" rIns="0" bIns="0" rtlCol="0"/>
          <a:lstStyle/>
          <a:p>
            <a:endParaRPr/>
          </a:p>
        </p:txBody>
      </p:sp>
      <p:sp>
        <p:nvSpPr>
          <p:cNvPr id="2" name="Holder 2"/>
          <p:cNvSpPr>
            <a:spLocks noGrp="1"/>
          </p:cNvSpPr>
          <p:nvPr>
            <p:ph type="title"/>
          </p:nvPr>
        </p:nvSpPr>
        <p:spPr>
          <a:xfrm>
            <a:off x="444500" y="3086608"/>
            <a:ext cx="8255000" cy="474345"/>
          </a:xfrm>
          <a:prstGeom prst="rect">
            <a:avLst/>
          </a:prstGeom>
        </p:spPr>
        <p:txBody>
          <a:bodyPr wrap="square" lIns="0" tIns="0" rIns="0" bIns="0">
            <a:spAutoFit/>
          </a:bodyPr>
          <a:lstStyle>
            <a:lvl1pPr>
              <a:defRPr sz="3000" b="0" i="0">
                <a:solidFill>
                  <a:srgbClr val="4692CF"/>
                </a:solidFill>
                <a:latin typeface="Trebuchet MS"/>
                <a:cs typeface="Trebuchet MS"/>
              </a:defRPr>
            </a:lvl1pPr>
          </a:lstStyle>
          <a:p>
            <a:endParaRPr/>
          </a:p>
        </p:txBody>
      </p:sp>
      <p:sp>
        <p:nvSpPr>
          <p:cNvPr id="3" name="Holder 3"/>
          <p:cNvSpPr>
            <a:spLocks noGrp="1"/>
          </p:cNvSpPr>
          <p:nvPr>
            <p:ph type="body" idx="1"/>
          </p:nvPr>
        </p:nvSpPr>
        <p:spPr>
          <a:xfrm>
            <a:off x="760595" y="3073821"/>
            <a:ext cx="7622809" cy="20510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6/23/2020</a:t>
            </a:fld>
            <a:endParaRPr lang="en-US"/>
          </a:p>
        </p:txBody>
      </p:sp>
      <p:sp>
        <p:nvSpPr>
          <p:cNvPr id="6" name="Holder 6"/>
          <p:cNvSpPr>
            <a:spLocks noGrp="1"/>
          </p:cNvSpPr>
          <p:nvPr>
            <p:ph type="sldNum" sz="quarter" idx="7"/>
          </p:nvPr>
        </p:nvSpPr>
        <p:spPr>
          <a:xfrm>
            <a:off x="7425613" y="6556271"/>
            <a:ext cx="1290320" cy="114934"/>
          </a:xfrm>
          <a:prstGeom prst="rect">
            <a:avLst/>
          </a:prstGeom>
        </p:spPr>
        <p:txBody>
          <a:bodyPr wrap="square" lIns="0" tIns="0" rIns="0" bIns="0">
            <a:spAutoFit/>
          </a:bodyPr>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egreteria@chimicilombardia.it"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32500" t="10000" r="6000"/>
          <a:stretch/>
        </p:blipFill>
        <p:spPr>
          <a:xfrm>
            <a:off x="2895600" y="0"/>
            <a:ext cx="6248400" cy="6858000"/>
          </a:xfrm>
          <a:prstGeom prst="rect">
            <a:avLst/>
          </a:prstGeom>
        </p:spPr>
      </p:pic>
      <p:sp>
        <p:nvSpPr>
          <p:cNvPr id="6" name="object 6"/>
          <p:cNvSpPr txBox="1"/>
          <p:nvPr/>
        </p:nvSpPr>
        <p:spPr>
          <a:xfrm>
            <a:off x="381000" y="3429000"/>
            <a:ext cx="3092184" cy="2277547"/>
          </a:xfrm>
          <a:prstGeom prst="rect">
            <a:avLst/>
          </a:prstGeom>
        </p:spPr>
        <p:txBody>
          <a:bodyPr vert="horz" wrap="square" lIns="0" tIns="0" rIns="0" bIns="0" rtlCol="0">
            <a:spAutoFit/>
          </a:bodyPr>
          <a:lstStyle/>
          <a:p>
            <a:pPr marL="12560"/>
            <a:r>
              <a:rPr lang="en-US" sz="2000" i="1" spc="15" dirty="0" err="1">
                <a:cs typeface="Calibri"/>
              </a:rPr>
              <a:t>Guida</a:t>
            </a:r>
            <a:r>
              <a:rPr lang="en-US" sz="2000" i="1" spc="15" dirty="0">
                <a:cs typeface="Calibri"/>
              </a:rPr>
              <a:t> </a:t>
            </a:r>
            <a:r>
              <a:rPr lang="en-US" sz="2000" i="1" spc="15" dirty="0" err="1">
                <a:cs typeface="Calibri"/>
              </a:rPr>
              <a:t>pratica</a:t>
            </a:r>
            <a:endParaRPr lang="en-US" sz="2000" i="1" spc="15" dirty="0">
              <a:cs typeface="Calibri"/>
            </a:endParaRPr>
          </a:p>
          <a:p>
            <a:pPr marL="12560"/>
            <a:r>
              <a:rPr lang="en-US" sz="3200" b="1" spc="15" dirty="0">
                <a:cs typeface="Calibri"/>
              </a:rPr>
              <a:t>Come </a:t>
            </a:r>
            <a:r>
              <a:rPr lang="en-US" sz="3200" b="1" spc="15" dirty="0" err="1">
                <a:cs typeface="Calibri"/>
              </a:rPr>
              <a:t>si</a:t>
            </a:r>
            <a:r>
              <a:rPr lang="en-US" sz="3200" b="1" spc="15" dirty="0">
                <a:cs typeface="Calibri"/>
              </a:rPr>
              <a:t> </a:t>
            </a:r>
            <a:r>
              <a:rPr lang="en-US" sz="3200" b="1" spc="15" dirty="0" err="1">
                <a:cs typeface="Calibri"/>
              </a:rPr>
              <a:t>vota</a:t>
            </a:r>
            <a:endParaRPr lang="en-US" sz="3200" b="1" spc="15" dirty="0">
              <a:cs typeface="Calibri"/>
            </a:endParaRPr>
          </a:p>
          <a:p>
            <a:pPr marL="12560"/>
            <a:endParaRPr lang="en-US" sz="3200" b="1" spc="15" dirty="0">
              <a:cs typeface="Calibri"/>
            </a:endParaRPr>
          </a:p>
          <a:p>
            <a:pPr marL="12560"/>
            <a:r>
              <a:rPr lang="en-US" sz="3200" b="1" spc="15" dirty="0" err="1">
                <a:cs typeface="Calibri"/>
              </a:rPr>
              <a:t>Assemblea</a:t>
            </a:r>
            <a:endParaRPr lang="en-US" sz="3200" b="1" spc="15" dirty="0">
              <a:cs typeface="Calibri"/>
            </a:endParaRPr>
          </a:p>
          <a:p>
            <a:pPr marL="12560"/>
            <a:r>
              <a:rPr lang="en-US" sz="3200" b="1" spc="15" dirty="0" err="1">
                <a:cs typeface="Calibri"/>
              </a:rPr>
              <a:t>Virtuale</a:t>
            </a:r>
            <a:endParaRPr lang="en-US" sz="3200" b="1" spc="15" dirty="0">
              <a:cs typeface="Calibri"/>
            </a:endParaRPr>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74273"/>
            <a:ext cx="1981200" cy="851891"/>
          </a:xfrm>
          <a:prstGeom prst="rect">
            <a:avLst/>
          </a:prstGeom>
        </p:spPr>
      </p:pic>
    </p:spTree>
    <p:extLst>
      <p:ext uri="{BB962C8B-B14F-4D97-AF65-F5344CB8AC3E}">
        <p14:creationId xmlns:p14="http://schemas.microsoft.com/office/powerpoint/2010/main" val="4209269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Domande e Risposte</a:t>
            </a:r>
          </a:p>
        </p:txBody>
      </p:sp>
      <p:sp>
        <p:nvSpPr>
          <p:cNvPr id="4" name="Rettangolo 3"/>
          <p:cNvSpPr/>
          <p:nvPr/>
        </p:nvSpPr>
        <p:spPr>
          <a:xfrm>
            <a:off x="304800" y="1219200"/>
            <a:ext cx="8763000" cy="3754874"/>
          </a:xfrm>
          <a:prstGeom prst="rect">
            <a:avLst/>
          </a:prstGeom>
        </p:spPr>
        <p:txBody>
          <a:bodyPr wrap="square">
            <a:spAutoFit/>
          </a:bodyPr>
          <a:lstStyle/>
          <a:p>
            <a:r>
              <a:rPr lang="it-IT" sz="1400" i="1" dirty="0"/>
              <a:t>I server che ospitano i dati vengono gestiti da ELIGO?</a:t>
            </a:r>
          </a:p>
          <a:p>
            <a:r>
              <a:rPr lang="it-IT" sz="1400" dirty="0"/>
              <a:t>No. ELIGO lavora su </a:t>
            </a:r>
            <a:r>
              <a:rPr lang="it-IT" sz="1400" dirty="0" err="1"/>
              <a:t>Cloud</a:t>
            </a:r>
            <a:r>
              <a:rPr lang="it-IT" sz="1400" dirty="0"/>
              <a:t> ARUBA certificato per la sicurezza e continuità del suo servizio. Inoltre i dati sono completamente gestiti nel rispetto della GDPR </a:t>
            </a:r>
          </a:p>
          <a:p>
            <a:endParaRPr lang="it-IT" sz="1400" dirty="0"/>
          </a:p>
          <a:p>
            <a:r>
              <a:rPr lang="it-IT" sz="1400" i="1" dirty="0"/>
              <a:t>I dati dell'elezione vengono utilizzati da ELIGO anche dopo l'elezione?</a:t>
            </a:r>
          </a:p>
          <a:p>
            <a:r>
              <a:rPr lang="it-IT" sz="1400" dirty="0"/>
              <a:t>No. I dati non verranno mai utilizzati per motivi diversi da quelli della votazione stessa. </a:t>
            </a:r>
          </a:p>
          <a:p>
            <a:r>
              <a:rPr lang="it-IT" sz="1400" dirty="0"/>
              <a:t>Tutti i dati personali vengono cancellati dopo 30 concluso il servizio</a:t>
            </a:r>
          </a:p>
          <a:p>
            <a:endParaRPr lang="it-IT" sz="1400" dirty="0"/>
          </a:p>
          <a:p>
            <a:r>
              <a:rPr lang="it-IT" sz="1400" i="1" dirty="0"/>
              <a:t>Cosa succede se durante la votazione si spegne accidentalmente il PC oppure si chiude il browser?</a:t>
            </a:r>
          </a:p>
          <a:p>
            <a:r>
              <a:rPr lang="it-IT" sz="1400" dirty="0"/>
              <a:t>Finché non è stata effettuata la conferma della votazione il votante può accedere e concludere l’espressione del voto.</a:t>
            </a:r>
          </a:p>
          <a:p>
            <a:endParaRPr lang="it-IT" sz="1400" dirty="0"/>
          </a:p>
          <a:p>
            <a:r>
              <a:rPr lang="it-IT" sz="1400" i="1" dirty="0"/>
              <a:t>Cosa succede se il votante esprime un numero di preferenze superiore al consentito?</a:t>
            </a:r>
          </a:p>
          <a:p>
            <a:r>
              <a:rPr lang="it-IT" sz="1400" dirty="0"/>
              <a:t>Il sistema ELIGO segnala l’errore, e impedisce il voto facendo ripetere la votazione.</a:t>
            </a:r>
          </a:p>
          <a:p>
            <a:endParaRPr lang="it-IT" sz="1400" dirty="0"/>
          </a:p>
          <a:p>
            <a:r>
              <a:rPr lang="it-IT" sz="1400" i="1" dirty="0"/>
              <a:t>È previsto il time-out?</a:t>
            </a:r>
          </a:p>
          <a:p>
            <a:r>
              <a:rPr lang="it-IT" sz="1400" dirty="0"/>
              <a:t>No. Il sistema ELIGO, dopo la connessione avvenuta con successo, non chiuderà mai la sessione di voto fintanto che il votante non preme il tasto «Esci»</a:t>
            </a:r>
            <a:endParaRPr lang="it-IT" sz="1400" dirty="0">
              <a:latin typeface="CIDFont+F3"/>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8579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Domande e Risposte</a:t>
            </a:r>
          </a:p>
        </p:txBody>
      </p:sp>
      <p:sp>
        <p:nvSpPr>
          <p:cNvPr id="4" name="Rettangolo 3"/>
          <p:cNvSpPr/>
          <p:nvPr/>
        </p:nvSpPr>
        <p:spPr>
          <a:xfrm>
            <a:off x="304800" y="1219200"/>
            <a:ext cx="8763000" cy="2893100"/>
          </a:xfrm>
          <a:prstGeom prst="rect">
            <a:avLst/>
          </a:prstGeom>
        </p:spPr>
        <p:txBody>
          <a:bodyPr wrap="square">
            <a:spAutoFit/>
          </a:bodyPr>
          <a:lstStyle/>
          <a:p>
            <a:r>
              <a:rPr lang="it-IT" sz="1400" i="1" dirty="0"/>
              <a:t>Come faccio a votare scheda bianca?</a:t>
            </a:r>
          </a:p>
          <a:p>
            <a:endParaRPr lang="it-IT" sz="1400" i="1" dirty="0"/>
          </a:p>
          <a:p>
            <a:r>
              <a:rPr lang="it-IT" sz="1400" i="1" dirty="0"/>
              <a:t>Il sistema ELIGO Assemblea Virtuale prevede sempre la scheda bianca. </a:t>
            </a:r>
          </a:p>
          <a:p>
            <a:endParaRPr lang="it-IT" sz="1400" i="1" dirty="0"/>
          </a:p>
          <a:p>
            <a:r>
              <a:rPr lang="it-IT" sz="1400" i="1" dirty="0"/>
              <a:t>Se il punto è su proposta “Astenuto” equivale a scheda Bianca. </a:t>
            </a:r>
          </a:p>
          <a:p>
            <a:r>
              <a:rPr lang="it-IT" sz="1400" i="1" dirty="0"/>
              <a:t>•Se il punto è una votazione su candidati, chiedere al votante di premere “Vota” in basso a destra senza aver selezionato NESSUNA PREFERENZA. Il sistema esplicita al votante che sta votando scheda Bianca e chiede conferma</a:t>
            </a:r>
          </a:p>
          <a:p>
            <a:endParaRPr lang="it-IT" sz="1400" i="1" dirty="0"/>
          </a:p>
          <a:p>
            <a:r>
              <a:rPr lang="it-IT" sz="1400" i="1" dirty="0"/>
              <a:t>Come faccio a votare scheda nulla?</a:t>
            </a:r>
          </a:p>
          <a:p>
            <a:endParaRPr lang="it-IT" sz="1400" i="1" dirty="0"/>
          </a:p>
          <a:p>
            <a:r>
              <a:rPr lang="it-IT" sz="1400" i="1" dirty="0"/>
              <a:t>Il sistema ELIGO NON prevede generalmente la scheda nulla. Il votante non può invalidare la scheda di voto evitando contestazioni. Il numero di preferenze massime è definite a priori ed il sistema non permette al votante di sbagliare.</a:t>
            </a:r>
          </a:p>
          <a:p>
            <a:endParaRPr lang="it-IT" sz="1400"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662803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1752600"/>
            <a:ext cx="4572000" cy="2174441"/>
          </a:xfrm>
          <a:prstGeom prst="rect">
            <a:avLst/>
          </a:prstGeom>
        </p:spPr>
        <p:txBody>
          <a:bodyPr>
            <a:spAutoFit/>
          </a:bodyPr>
          <a:lstStyle/>
          <a:p>
            <a:pPr eaLnBrk="1" hangingPunct="1">
              <a:lnSpc>
                <a:spcPct val="150000"/>
              </a:lnSpc>
              <a:defRPr/>
            </a:pPr>
            <a:r>
              <a:rPr lang="en-US" sz="2400" b="1" dirty="0">
                <a:latin typeface="Arial" panose="020B0604020202020204" pitchFamily="34" charset="0"/>
                <a:ea typeface="ＭＳ Ｐゴシック" charset="0"/>
                <a:cs typeface="Arial" panose="020B0604020202020204" pitchFamily="34" charset="0"/>
              </a:rPr>
              <a:t>Grazie per </a:t>
            </a:r>
            <a:r>
              <a:rPr lang="en-US" sz="2400" b="1" dirty="0" err="1">
                <a:latin typeface="Arial" panose="020B0604020202020204" pitchFamily="34" charset="0"/>
                <a:ea typeface="ＭＳ Ｐゴシック" charset="0"/>
                <a:cs typeface="Arial" panose="020B0604020202020204" pitchFamily="34" charset="0"/>
              </a:rPr>
              <a:t>l’attenzione</a:t>
            </a:r>
            <a:r>
              <a:rPr lang="en-US" sz="2400" b="1" dirty="0">
                <a:latin typeface="Arial" panose="020B0604020202020204" pitchFamily="34" charset="0"/>
                <a:ea typeface="ＭＳ Ｐゴシック" charset="0"/>
                <a:cs typeface="Arial" panose="020B0604020202020204" pitchFamily="34" charset="0"/>
              </a:rPr>
              <a:t>!</a:t>
            </a:r>
          </a:p>
          <a:p>
            <a:pPr eaLnBrk="1" hangingPunct="1">
              <a:lnSpc>
                <a:spcPct val="150000"/>
              </a:lnSpc>
              <a:defRPr/>
            </a:pPr>
            <a:endParaRPr lang="en-US" sz="1600" dirty="0">
              <a:solidFill>
                <a:srgbClr val="C00000"/>
              </a:solidFill>
              <a:latin typeface="Arial" panose="020B0604020202020204" pitchFamily="34" charset="0"/>
              <a:ea typeface="ＭＳ Ｐゴシック" charset="0"/>
              <a:cs typeface="Arial" panose="020B0604020202020204" pitchFamily="34" charset="0"/>
            </a:endParaRPr>
          </a:p>
          <a:p>
            <a:pPr eaLnBrk="1" hangingPunct="1">
              <a:lnSpc>
                <a:spcPct val="150000"/>
              </a:lnSpc>
              <a:defRPr/>
            </a:pPr>
            <a:r>
              <a:rPr lang="en-US" sz="1600" dirty="0" err="1">
                <a:latin typeface="Arial" panose="020B0604020202020204" pitchFamily="34" charset="0"/>
                <a:ea typeface="ＭＳ Ｐゴシック" charset="0"/>
                <a:cs typeface="Arial" panose="020B0604020202020204" pitchFamily="34" charset="0"/>
              </a:rPr>
              <a:t>Contatti</a:t>
            </a:r>
            <a:r>
              <a:rPr lang="en-US" sz="1600" dirty="0">
                <a:latin typeface="Arial" panose="020B0604020202020204" pitchFamily="34" charset="0"/>
                <a:ea typeface="ＭＳ Ｐゴシック" charset="0"/>
                <a:cs typeface="Arial" panose="020B0604020202020204" pitchFamily="34" charset="0"/>
              </a:rPr>
              <a:t>:</a:t>
            </a:r>
            <a:br>
              <a:rPr lang="en-US" sz="1600" dirty="0">
                <a:latin typeface="Arial" panose="020B0604020202020204" pitchFamily="34" charset="0"/>
                <a:ea typeface="ＭＳ Ｐゴシック" charset="0"/>
                <a:cs typeface="Arial" panose="020B0604020202020204" pitchFamily="34" charset="0"/>
              </a:rPr>
            </a:br>
            <a:endParaRPr lang="en-US" sz="1710" dirty="0">
              <a:solidFill>
                <a:schemeClr val="bg1">
                  <a:lumMod val="50000"/>
                </a:schemeClr>
              </a:solidFill>
              <a:latin typeface="Futura Std Medium"/>
              <a:ea typeface="ＭＳ Ｐゴシック" charset="0"/>
              <a:cs typeface="Futura Std Medium"/>
            </a:endParaRPr>
          </a:p>
          <a:p>
            <a:pPr eaLnBrk="1" hangingPunct="1">
              <a:lnSpc>
                <a:spcPct val="150000"/>
              </a:lnSpc>
              <a:defRPr/>
            </a:pPr>
            <a:endParaRPr lang="en-US" sz="1710" dirty="0">
              <a:solidFill>
                <a:schemeClr val="bg1">
                  <a:lumMod val="50000"/>
                </a:schemeClr>
              </a:solidFill>
              <a:latin typeface="Futura Std Medium"/>
              <a:ea typeface="ＭＳ Ｐゴシック" charset="0"/>
              <a:cs typeface="Futura Std Medium"/>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943600"/>
            <a:ext cx="1277240" cy="549197"/>
          </a:xfrm>
          <a:prstGeom prst="rect">
            <a:avLst/>
          </a:prstGeom>
        </p:spPr>
      </p:pic>
      <p:pic>
        <p:nvPicPr>
          <p:cNvPr id="14" name="Picture 18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2911" y="994158"/>
            <a:ext cx="3781553" cy="414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24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Ricevi le credenziali di accesso </a:t>
            </a:r>
          </a:p>
        </p:txBody>
      </p:sp>
      <p:sp>
        <p:nvSpPr>
          <p:cNvPr id="4" name="Rettangolo 3"/>
          <p:cNvSpPr/>
          <p:nvPr/>
        </p:nvSpPr>
        <p:spPr>
          <a:xfrm>
            <a:off x="264767" y="983279"/>
            <a:ext cx="4144851" cy="4801314"/>
          </a:xfrm>
          <a:prstGeom prst="rect">
            <a:avLst/>
          </a:prstGeom>
        </p:spPr>
        <p:txBody>
          <a:bodyPr wrap="square" anchor="t">
            <a:spAutoFit/>
          </a:bodyPr>
          <a:lstStyle/>
          <a:p>
            <a:r>
              <a:rPr lang="it-IT" dirty="0">
                <a:solidFill>
                  <a:srgbClr val="FF0000"/>
                </a:solidFill>
              </a:rPr>
              <a:t>Qualche giorno prima del voto </a:t>
            </a:r>
            <a:r>
              <a:rPr lang="it-IT" dirty="0"/>
              <a:t>riceverai</a:t>
            </a:r>
          </a:p>
          <a:p>
            <a:r>
              <a:rPr lang="it-IT" dirty="0"/>
              <a:t>le credenziali di accesso (username e password) ed il link per collegarsi all’area di voto</a:t>
            </a:r>
          </a:p>
          <a:p>
            <a:r>
              <a:rPr lang="it-IT" dirty="0"/>
              <a:t>Oggetto: </a:t>
            </a:r>
            <a:r>
              <a:rPr lang="it-IT" dirty="0" err="1"/>
              <a:t>Eligo</a:t>
            </a:r>
            <a:r>
              <a:rPr lang="it-IT" dirty="0"/>
              <a:t> </a:t>
            </a:r>
            <a:r>
              <a:rPr lang="it-IT" dirty="0" err="1"/>
              <a:t>Evoting</a:t>
            </a:r>
            <a:r>
              <a:rPr lang="it-IT" dirty="0"/>
              <a:t> - Credenziali di </a:t>
            </a:r>
            <a:r>
              <a:rPr lang="it-IT" b="1" i="1" dirty="0" err="1"/>
              <a:t>nomecognome</a:t>
            </a:r>
            <a:r>
              <a:rPr lang="it-IT" dirty="0"/>
              <a:t> - Votazione </a:t>
            </a:r>
            <a:r>
              <a:rPr lang="it-IT" b="1" i="1" dirty="0"/>
              <a:t>titolo</a:t>
            </a:r>
            <a:endParaRPr lang="it-IT" b="1" i="1" dirty="0">
              <a:cs typeface="Calibri"/>
            </a:endParaRPr>
          </a:p>
          <a:p>
            <a:r>
              <a:rPr lang="it-IT" dirty="0"/>
              <a:t>Mittente: </a:t>
            </a:r>
            <a:r>
              <a:rPr lang="it-IT" b="1" dirty="0"/>
              <a:t>notifica-eligo@evoting.it</a:t>
            </a:r>
            <a:r>
              <a:rPr lang="it-IT" dirty="0"/>
              <a:t> </a:t>
            </a:r>
          </a:p>
          <a:p>
            <a:endParaRPr lang="it-IT" dirty="0"/>
          </a:p>
          <a:p>
            <a:endParaRPr lang="it-IT" dirty="0"/>
          </a:p>
          <a:p>
            <a:r>
              <a:rPr lang="it-IT" i="1" dirty="0"/>
              <a:t>Se non hai ricevuto l’email:</a:t>
            </a:r>
          </a:p>
          <a:p>
            <a:r>
              <a:rPr lang="it-IT" i="1" dirty="0"/>
              <a:t>-Verifica nella casella di SPAM</a:t>
            </a:r>
          </a:p>
          <a:p>
            <a:r>
              <a:rPr lang="it-IT" i="1" dirty="0"/>
              <a:t>-Contatta </a:t>
            </a:r>
            <a:r>
              <a:rPr lang="it-IT" i="1" dirty="0">
                <a:solidFill>
                  <a:srgbClr val="FF0000"/>
                </a:solidFill>
              </a:rPr>
              <a:t>la commissione elettorale </a:t>
            </a:r>
            <a:r>
              <a:rPr lang="it-IT" i="1" dirty="0"/>
              <a:t>ai seguenti contatti: </a:t>
            </a:r>
            <a:r>
              <a:rPr lang="it-IT" i="1" dirty="0">
                <a:solidFill>
                  <a:srgbClr val="FF0000"/>
                </a:solidFill>
                <a:hlinkClick r:id="rId2"/>
              </a:rPr>
              <a:t>segreteria@chimicilombardia.it</a:t>
            </a:r>
            <a:r>
              <a:rPr lang="it-IT" i="1" dirty="0">
                <a:solidFill>
                  <a:srgbClr val="FF0000"/>
                </a:solidFill>
              </a:rPr>
              <a:t> </a:t>
            </a:r>
            <a:r>
              <a:rPr lang="it-IT" i="1" dirty="0"/>
              <a:t>o al  numero 02/875440 per verificare la tua email ed eventualmente rigenerare le credenziali</a:t>
            </a:r>
          </a:p>
        </p:txBody>
      </p:sp>
      <p:pic>
        <p:nvPicPr>
          <p:cNvPr id="6" name="Immagine 5"/>
          <p:cNvPicPr>
            <a:picLocks noChangeAspect="1"/>
          </p:cNvPicPr>
          <p:nvPr/>
        </p:nvPicPr>
        <p:blipFill rotWithShape="1">
          <a:blip r:embed="rId3" cstate="print">
            <a:extLst>
              <a:ext uri="{28A0092B-C50C-407E-A947-70E740481C1C}">
                <a14:useLocalDpi xmlns:a14="http://schemas.microsoft.com/office/drawing/2010/main" val="0"/>
              </a:ext>
            </a:extLst>
          </a:blip>
          <a:srcRect l="30508" t="14746" r="30508" b="25593"/>
          <a:stretch/>
        </p:blipFill>
        <p:spPr>
          <a:xfrm>
            <a:off x="4648200" y="1066800"/>
            <a:ext cx="4495800" cy="4300330"/>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
        <p:nvSpPr>
          <p:cNvPr id="3" name="CasellaDiTesto 2"/>
          <p:cNvSpPr txBox="1"/>
          <p:nvPr/>
        </p:nvSpPr>
        <p:spPr>
          <a:xfrm>
            <a:off x="5181600" y="2362200"/>
            <a:ext cx="2057400" cy="276999"/>
          </a:xfrm>
          <a:prstGeom prst="rect">
            <a:avLst/>
          </a:prstGeom>
          <a:noFill/>
        </p:spPr>
        <p:txBody>
          <a:bodyPr wrap="square" rtlCol="0">
            <a:spAutoFit/>
          </a:bodyPr>
          <a:lstStyle/>
          <a:p>
            <a:r>
              <a:rPr lang="it-IT" sz="1200" dirty="0"/>
              <a:t>Nome Cognome</a:t>
            </a:r>
          </a:p>
        </p:txBody>
      </p:sp>
    </p:spTree>
    <p:extLst>
      <p:ext uri="{BB962C8B-B14F-4D97-AF65-F5344CB8AC3E}">
        <p14:creationId xmlns:p14="http://schemas.microsoft.com/office/powerpoint/2010/main" val="203878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Accedi all’area di voto</a:t>
            </a:r>
          </a:p>
        </p:txBody>
      </p:sp>
      <p:sp>
        <p:nvSpPr>
          <p:cNvPr id="4" name="Rettangolo 3"/>
          <p:cNvSpPr/>
          <p:nvPr/>
        </p:nvSpPr>
        <p:spPr>
          <a:xfrm>
            <a:off x="304800" y="1103891"/>
            <a:ext cx="8686800" cy="1477328"/>
          </a:xfrm>
          <a:prstGeom prst="rect">
            <a:avLst/>
          </a:prstGeom>
        </p:spPr>
        <p:txBody>
          <a:bodyPr wrap="square">
            <a:spAutoFit/>
          </a:bodyPr>
          <a:lstStyle/>
          <a:p>
            <a:r>
              <a:rPr lang="it-IT" dirty="0"/>
              <a:t>Per accedere alla piattaforma ELIGO</a:t>
            </a:r>
          </a:p>
          <a:p>
            <a:r>
              <a:rPr lang="it-IT" dirty="0"/>
              <a:t>inserire la username e password ricevuti nel </a:t>
            </a:r>
            <a:r>
              <a:rPr lang="it-IT" dirty="0" err="1"/>
              <a:t>form</a:t>
            </a:r>
            <a:r>
              <a:rPr lang="it-IT" dirty="0"/>
              <a:t> in alto a sinistra</a:t>
            </a:r>
          </a:p>
          <a:p>
            <a:r>
              <a:rPr lang="it-IT" dirty="0"/>
              <a:t>Se si inseriscono le credenziali di accesso con “copia/incolla“, fare attenzione a copiare esclusivamente i caratteri privi dello spazio prima e/o dopo.</a:t>
            </a:r>
          </a:p>
          <a:p>
            <a:r>
              <a:rPr lang="it-IT" dirty="0"/>
              <a:t>Cliccare sul “Accedi“.</a:t>
            </a:r>
            <a:endParaRPr lang="it-IT" dirty="0">
              <a:latin typeface="CIDFont+F3"/>
            </a:endParaRPr>
          </a:p>
        </p:txBody>
      </p:sp>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t="9744" b="5000"/>
          <a:stretch/>
        </p:blipFill>
        <p:spPr>
          <a:xfrm>
            <a:off x="381000" y="2554066"/>
            <a:ext cx="8077200" cy="4303934"/>
          </a:xfrm>
          <a:prstGeom prst="rect">
            <a:avLst/>
          </a:prstGeom>
        </p:spPr>
      </p:pic>
    </p:spTree>
    <p:extLst>
      <p:ext uri="{BB962C8B-B14F-4D97-AF65-F5344CB8AC3E}">
        <p14:creationId xmlns:p14="http://schemas.microsoft.com/office/powerpoint/2010/main" val="298224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Schermata generale</a:t>
            </a:r>
          </a:p>
        </p:txBody>
      </p:sp>
      <p:sp>
        <p:nvSpPr>
          <p:cNvPr id="4" name="Rettangolo 3"/>
          <p:cNvSpPr/>
          <p:nvPr/>
        </p:nvSpPr>
        <p:spPr>
          <a:xfrm>
            <a:off x="288636" y="1295400"/>
            <a:ext cx="2225964" cy="3416320"/>
          </a:xfrm>
          <a:prstGeom prst="rect">
            <a:avLst/>
          </a:prstGeom>
        </p:spPr>
        <p:txBody>
          <a:bodyPr wrap="square">
            <a:spAutoFit/>
          </a:bodyPr>
          <a:lstStyle/>
          <a:p>
            <a:r>
              <a:rPr lang="it-IT" dirty="0"/>
              <a:t>Ti trovi ora nella schermata generale. </a:t>
            </a:r>
          </a:p>
          <a:p>
            <a:r>
              <a:rPr lang="it-IT" dirty="0"/>
              <a:t>Viene riportato l’elenco dei punti all’Ordine del Giorno e lo stato delle votazioni per ognuno</a:t>
            </a:r>
          </a:p>
          <a:p>
            <a:endParaRPr lang="it-IT" dirty="0"/>
          </a:p>
          <a:p>
            <a:r>
              <a:rPr lang="it-IT" dirty="0"/>
              <a:t>Rimani connesso al sistema ELIGO </a:t>
            </a:r>
            <a:r>
              <a:rPr lang="it-IT" dirty="0" err="1"/>
              <a:t>finchè</a:t>
            </a:r>
            <a:r>
              <a:rPr lang="it-IT" dirty="0"/>
              <a:t> non viene aperta la fase di voto</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7640" t="28231" r="18397" b="3541"/>
          <a:stretch/>
        </p:blipFill>
        <p:spPr>
          <a:xfrm>
            <a:off x="2628900" y="1295400"/>
            <a:ext cx="6515100" cy="4343400"/>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99119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Avviso di apertura Votazioni</a:t>
            </a:r>
          </a:p>
        </p:txBody>
      </p:sp>
      <p:sp>
        <p:nvSpPr>
          <p:cNvPr id="4" name="Rettangolo 3"/>
          <p:cNvSpPr/>
          <p:nvPr/>
        </p:nvSpPr>
        <p:spPr>
          <a:xfrm>
            <a:off x="152400" y="1143000"/>
            <a:ext cx="2530764" cy="3970318"/>
          </a:xfrm>
          <a:prstGeom prst="rect">
            <a:avLst/>
          </a:prstGeom>
        </p:spPr>
        <p:txBody>
          <a:bodyPr wrap="square">
            <a:spAutoFit/>
          </a:bodyPr>
          <a:lstStyle/>
          <a:p>
            <a:r>
              <a:rPr lang="it-IT" dirty="0"/>
              <a:t>Appena la votazione sarà aperta riceverai un avviso sonoro e visivo. Prosegui per visualizzare la scheda di voto.</a:t>
            </a:r>
          </a:p>
          <a:p>
            <a:endParaRPr lang="it-IT" dirty="0"/>
          </a:p>
          <a:p>
            <a:r>
              <a:rPr lang="it-IT" b="1" dirty="0"/>
              <a:t>NB. Con alcuni browser potrebbe succedere che il pop up non venga visualizzato. Procedi alla scheda di voto premendo «vai al punto da votare» sotto riportato</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1318" t="9091" r="10557" b="4545"/>
          <a:stretch/>
        </p:blipFill>
        <p:spPr>
          <a:xfrm>
            <a:off x="2816348" y="1219200"/>
            <a:ext cx="6327652" cy="4343400"/>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67486" t="91426" r="19267" b="4721"/>
          <a:stretch/>
        </p:blipFill>
        <p:spPr>
          <a:xfrm>
            <a:off x="152400" y="5257800"/>
            <a:ext cx="2095500" cy="381000"/>
          </a:xfrm>
          <a:prstGeom prst="rect">
            <a:avLst/>
          </a:prstGeom>
        </p:spPr>
      </p:pic>
    </p:spTree>
    <p:extLst>
      <p:ext uri="{BB962C8B-B14F-4D97-AF65-F5344CB8AC3E}">
        <p14:creationId xmlns:p14="http://schemas.microsoft.com/office/powerpoint/2010/main" val="381002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Votazione sul singolo punto</a:t>
            </a:r>
          </a:p>
        </p:txBody>
      </p:sp>
      <p:sp>
        <p:nvSpPr>
          <p:cNvPr id="4" name="Rettangolo 3"/>
          <p:cNvSpPr/>
          <p:nvPr/>
        </p:nvSpPr>
        <p:spPr>
          <a:xfrm>
            <a:off x="167640" y="1280160"/>
            <a:ext cx="2209800" cy="4247317"/>
          </a:xfrm>
          <a:prstGeom prst="rect">
            <a:avLst/>
          </a:prstGeom>
        </p:spPr>
        <p:txBody>
          <a:bodyPr wrap="square">
            <a:spAutoFit/>
          </a:bodyPr>
          <a:lstStyle/>
          <a:p>
            <a:r>
              <a:rPr lang="it-IT" dirty="0"/>
              <a:t>Verrà visualizzata la scheda di voto.</a:t>
            </a:r>
          </a:p>
          <a:p>
            <a:endParaRPr lang="it-IT" dirty="0"/>
          </a:p>
          <a:p>
            <a:r>
              <a:rPr lang="it-IT" dirty="0"/>
              <a:t>Seleziona la tua scelta e conferma premendo su «Vota» in basso a destra</a:t>
            </a:r>
          </a:p>
          <a:p>
            <a:endParaRPr lang="it-IT" dirty="0"/>
          </a:p>
          <a:p>
            <a:r>
              <a:rPr lang="it-IT" b="1" dirty="0"/>
              <a:t>Se sono presenti deleghe o voto pesato vengono evidenziati i valori relativi. Il peso è dato dal complessivo di tutte le deleghe</a:t>
            </a:r>
            <a:endParaRPr lang="it-IT" dirty="0"/>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5690" t="24752" r="17276" b="6495"/>
          <a:stretch/>
        </p:blipFill>
        <p:spPr>
          <a:xfrm>
            <a:off x="2362200" y="1295400"/>
            <a:ext cx="6775704" cy="4343400"/>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425224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Votazione eseguita</a:t>
            </a:r>
          </a:p>
        </p:txBody>
      </p:sp>
      <p:sp>
        <p:nvSpPr>
          <p:cNvPr id="4" name="Rettangolo 3"/>
          <p:cNvSpPr/>
          <p:nvPr/>
        </p:nvSpPr>
        <p:spPr>
          <a:xfrm>
            <a:off x="300507" y="1206130"/>
            <a:ext cx="3208545" cy="4247317"/>
          </a:xfrm>
          <a:prstGeom prst="rect">
            <a:avLst/>
          </a:prstGeom>
        </p:spPr>
        <p:txBody>
          <a:bodyPr wrap="square">
            <a:spAutoFit/>
          </a:bodyPr>
          <a:lstStyle/>
          <a:p>
            <a:r>
              <a:rPr lang="it-IT" dirty="0"/>
              <a:t>Una volta confermato il voto, comparirà il messaggio che il voto è stato registrato.</a:t>
            </a:r>
          </a:p>
          <a:p>
            <a:endParaRPr lang="it-IT" dirty="0"/>
          </a:p>
          <a:p>
            <a:r>
              <a:rPr lang="it-IT" b="1" dirty="0"/>
              <a:t>NON chiudere il browser o spegnere il PC. Premi su «Continua» in basso a destra per passare alla prossima votazione (se aperta) o tornare alla schermata iniziale</a:t>
            </a:r>
          </a:p>
          <a:p>
            <a:endParaRPr lang="it-IT" b="1" dirty="0"/>
          </a:p>
          <a:p>
            <a:r>
              <a:rPr lang="it-IT" dirty="0"/>
              <a:t>Mantieni la connessione attiva per proseguire coi lavori dell’assemblea</a:t>
            </a:r>
          </a:p>
          <a:p>
            <a:endParaRPr lang="it-IT" b="1" dirty="0"/>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15058" t="17308" r="14028" b="51923"/>
          <a:stretch/>
        </p:blipFill>
        <p:spPr>
          <a:xfrm>
            <a:off x="4648200" y="1206130"/>
            <a:ext cx="4495800" cy="1219200"/>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24696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Proiezione dei risultati</a:t>
            </a:r>
          </a:p>
        </p:txBody>
      </p:sp>
      <p:sp>
        <p:nvSpPr>
          <p:cNvPr id="4" name="Rettangolo 3"/>
          <p:cNvSpPr/>
          <p:nvPr/>
        </p:nvSpPr>
        <p:spPr>
          <a:xfrm>
            <a:off x="298348" y="1030575"/>
            <a:ext cx="2595093" cy="3416320"/>
          </a:xfrm>
          <a:prstGeom prst="rect">
            <a:avLst/>
          </a:prstGeom>
        </p:spPr>
        <p:txBody>
          <a:bodyPr wrap="square">
            <a:spAutoFit/>
          </a:bodyPr>
          <a:lstStyle/>
          <a:p>
            <a:r>
              <a:rPr lang="it-IT" dirty="0"/>
              <a:t>Una volta terminate le votazioni,</a:t>
            </a:r>
            <a:r>
              <a:rPr lang="it-IT" b="1" dirty="0"/>
              <a:t> </a:t>
            </a:r>
            <a:r>
              <a:rPr lang="it-IT" b="1" dirty="0">
                <a:solidFill>
                  <a:srgbClr val="FF0000"/>
                </a:solidFill>
              </a:rPr>
              <a:t>solo se l’ente lo prevede</a:t>
            </a:r>
            <a:r>
              <a:rPr lang="it-IT" dirty="0">
                <a:solidFill>
                  <a:srgbClr val="FF0000"/>
                </a:solidFill>
              </a:rPr>
              <a:t>, </a:t>
            </a:r>
            <a:r>
              <a:rPr lang="it-IT" dirty="0"/>
              <a:t>verranno proiettati i risultati relativi.</a:t>
            </a:r>
          </a:p>
          <a:p>
            <a:endParaRPr lang="it-IT" dirty="0"/>
          </a:p>
          <a:p>
            <a:r>
              <a:rPr lang="it-IT" b="1" dirty="0"/>
              <a:t>NON chiudere il browser o spegnere il PC.</a:t>
            </a:r>
          </a:p>
          <a:p>
            <a:r>
              <a:rPr lang="it-IT" b="1" dirty="0"/>
              <a:t>Verrai reindirizzato alla scheda successiva non appena la prossima votazione sarà aperta.</a:t>
            </a:r>
            <a:endParaRPr lang="it-IT"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val="0"/>
              </a:ext>
            </a:extLst>
          </a:blip>
          <a:srcRect l="5341" r="4056" b="10338"/>
          <a:stretch/>
        </p:blipFill>
        <p:spPr>
          <a:xfrm>
            <a:off x="3037379" y="1600200"/>
            <a:ext cx="6106621" cy="2788542"/>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190367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Domande e Risposte</a:t>
            </a:r>
          </a:p>
        </p:txBody>
      </p:sp>
      <p:sp>
        <p:nvSpPr>
          <p:cNvPr id="4" name="Rettangolo 3"/>
          <p:cNvSpPr/>
          <p:nvPr/>
        </p:nvSpPr>
        <p:spPr>
          <a:xfrm>
            <a:off x="304800" y="1219200"/>
            <a:ext cx="8763000" cy="4185761"/>
          </a:xfrm>
          <a:prstGeom prst="rect">
            <a:avLst/>
          </a:prstGeom>
        </p:spPr>
        <p:txBody>
          <a:bodyPr wrap="square">
            <a:spAutoFit/>
          </a:bodyPr>
          <a:lstStyle/>
          <a:p>
            <a:r>
              <a:rPr lang="it-IT" sz="1400" i="1" dirty="0"/>
              <a:t>Come fa ELIGO ad assicurare la sicurezza e segretezza del voto?</a:t>
            </a:r>
          </a:p>
          <a:p>
            <a:r>
              <a:rPr lang="it-IT" sz="1400" dirty="0"/>
              <a:t>L’elettore accede al sistema attraverso la combinazione del suo nome utente e della password. Può accedere più volte al sistema di votazione online attraverso la password ma può votare solamente una volta in modo definitivo. Infatti, per poter votare, devono essere generate le credenziali per l’accesso all’area. Una volta votato, le credenziali vengono cancellate per impedire il doppio voto. </a:t>
            </a:r>
          </a:p>
          <a:p>
            <a:endParaRPr lang="it-IT" sz="1400" dirty="0"/>
          </a:p>
          <a:p>
            <a:r>
              <a:rPr lang="it-IT" sz="1400" i="1" dirty="0"/>
              <a:t>Posso ricevere una nuova password?</a:t>
            </a:r>
          </a:p>
          <a:p>
            <a:r>
              <a:rPr lang="it-IT" sz="1400" dirty="0"/>
              <a:t>I dati d'accesso dell'elettore vengono generati automaticamente e in modo sicuro utilizzando diversi</a:t>
            </a:r>
          </a:p>
          <a:p>
            <a:r>
              <a:rPr lang="it-IT" sz="1400" dirty="0"/>
              <a:t>algoritmi di sicurezza. Per questo motivo e per ragioni di sicurezza non è possibile generarli manualmente.</a:t>
            </a:r>
          </a:p>
          <a:p>
            <a:r>
              <a:rPr lang="it-IT" sz="1400" dirty="0"/>
              <a:t>Tuttavia se ha perso la lettera/email contenente i dati di accesso, sarà possibile richiedere all'organizzatore dell'elezione che vengano generate e inviate nuove credenziali di accesso. </a:t>
            </a:r>
          </a:p>
          <a:p>
            <a:r>
              <a:rPr lang="it-IT" sz="1400" dirty="0"/>
              <a:t>l sistema ELIGO impedisce il doppio voto controllando che l’elettore non abbia già votato.</a:t>
            </a:r>
          </a:p>
          <a:p>
            <a:endParaRPr lang="it-IT" sz="1400" dirty="0"/>
          </a:p>
          <a:p>
            <a:r>
              <a:rPr lang="it-IT" sz="1400" i="1" dirty="0"/>
              <a:t>Il sistema di voto on line ELIGO è sicuro?</a:t>
            </a:r>
          </a:p>
          <a:p>
            <a:r>
              <a:rPr lang="it-IT" sz="1400" dirty="0"/>
              <a:t>Il sistema di voto ELIGO è stato validato dal Garante della Privacy e dal Tribunale di Roma</a:t>
            </a:r>
          </a:p>
          <a:p>
            <a:endParaRPr lang="it-IT" sz="1400" dirty="0"/>
          </a:p>
          <a:p>
            <a:r>
              <a:rPr lang="it-IT" sz="1400" i="1" dirty="0"/>
              <a:t>Il sistema di voto on line ELIGO separa il voto dal votante? </a:t>
            </a:r>
          </a:p>
          <a:p>
            <a:r>
              <a:rPr lang="it-IT" sz="1400" dirty="0"/>
              <a:t>Si. ELIGO, in caso di votazione segreta, separa il voto dal votante (l'urna elettorale è separata dalla lista elettorale).</a:t>
            </a:r>
          </a:p>
          <a:p>
            <a:r>
              <a:rPr lang="it-IT" sz="1400" dirty="0"/>
              <a:t>In questo modo è assicurata l’assoluta segretezza del voto e l’impossibilità di risalire dal voto all'elettore e viceversa.</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083924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ACE02046845D046A9D3AE962C7F4D78" ma:contentTypeVersion="10" ma:contentTypeDescription="Creare un nuovo documento." ma:contentTypeScope="" ma:versionID="93229820f4e3596eb4d977ece960d081">
  <xsd:schema xmlns:xsd="http://www.w3.org/2001/XMLSchema" xmlns:xs="http://www.w3.org/2001/XMLSchema" xmlns:p="http://schemas.microsoft.com/office/2006/metadata/properties" xmlns:ns2="655ae93e-50a0-4829-9fcf-ad2a8d5032dd" xmlns:ns3="07e8e6a0-de1b-4f42-8e7c-f08932d818fe" targetNamespace="http://schemas.microsoft.com/office/2006/metadata/properties" ma:root="true" ma:fieldsID="3982cf68941ddf61fe64c479d7a9c846" ns2:_="" ns3:_="">
    <xsd:import namespace="655ae93e-50a0-4829-9fcf-ad2a8d5032dd"/>
    <xsd:import namespace="07e8e6a0-de1b-4f42-8e7c-f08932d818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ae93e-50a0-4829-9fcf-ad2a8d503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e8e6a0-de1b-4f42-8e7c-f08932d818fe"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2F838-3501-40A0-B0AD-86131476117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3DC0A22-9C75-482C-8593-8550DFFD6477}">
  <ds:schemaRefs>
    <ds:schemaRef ds:uri="http://schemas.microsoft.com/sharepoint/v3/contenttype/forms"/>
  </ds:schemaRefs>
</ds:datastoreItem>
</file>

<file path=customXml/itemProps3.xml><?xml version="1.0" encoding="utf-8"?>
<ds:datastoreItem xmlns:ds="http://schemas.openxmlformats.org/officeDocument/2006/customXml" ds:itemID="{760A9627-27AD-4DB1-A99E-C0B3361A4E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ae93e-50a0-4829-9fcf-ad2a8d5032dd"/>
    <ds:schemaRef ds:uri="07e8e6a0-de1b-4f42-8e7c-f08932d81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TotalTime>
  <Words>949</Words>
  <Application>Microsoft Office PowerPoint</Application>
  <PresentationFormat>Presentazione su schermo (4:3)</PresentationFormat>
  <Paragraphs>93</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CIDFont+F3</vt:lpstr>
      <vt:lpstr>Futura Std Medium</vt:lpstr>
      <vt:lpstr>Trebuchet MS</vt:lpstr>
      <vt:lpstr>Office Theme</vt:lpstr>
      <vt:lpstr>Presentazione standard di PowerPoint</vt:lpstr>
      <vt:lpstr>Ricevi le credenziali di accesso </vt:lpstr>
      <vt:lpstr>Accedi all’area di voto</vt:lpstr>
      <vt:lpstr>Schermata generale</vt:lpstr>
      <vt:lpstr>Avviso di apertura Votazioni</vt:lpstr>
      <vt:lpstr>Votazione sul singolo punto</vt:lpstr>
      <vt:lpstr>Votazione eseguita</vt:lpstr>
      <vt:lpstr>Proiezione dei risultati</vt:lpstr>
      <vt:lpstr>Domande e Risposte</vt:lpstr>
      <vt:lpstr>Domande e Risposte</vt:lpstr>
      <vt:lpstr>Domande e Risposte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filip</dc:creator>
  <cp:lastModifiedBy>Antonieta Donia</cp:lastModifiedBy>
  <cp:revision>112</cp:revision>
  <cp:lastPrinted>2017-04-07T10:57:36Z</cp:lastPrinted>
  <dcterms:created xsi:type="dcterms:W3CDTF">2015-07-10T13:34:15Z</dcterms:created>
  <dcterms:modified xsi:type="dcterms:W3CDTF">2020-06-23T08:26:46Z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2013-06-11T00:00:00Z</vt:filetime>
  </property>
  <property fmtid="{D5CDD505-2E9C-101B-9397-08002B2CF9AE}" pid="3" name="Creator">
    <vt:lpwstr>Adobe InDesign CS6 (Windows)</vt:lpwstr>
  </property>
  <property fmtid="{D5CDD505-2E9C-101B-9397-08002B2CF9AE}" pid="4" name="LastSaved">
    <vt:filetime>2015-07-10T00:00:00Z</vt:filetime>
  </property>
  <property fmtid="{D5CDD505-2E9C-101B-9397-08002B2CF9AE}" pid="5" name="ContentTypeId">
    <vt:lpwstr>0x010100CACE02046845D046A9D3AE962C7F4D78</vt:lpwstr>
  </property>
</Properties>
</file>