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1.png" ContentType="image/png"/>
  <Override PartName="/ppt/media/image9.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wmf" ContentType="image/x-wm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1800" spc="-1" strike="noStrike">
              <a:solidFill>
                <a:srgbClr val="000000"/>
              </a:solidFill>
              <a:latin typeface="Calibri"/>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59"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1800" spc="-1" strike="noStrike">
              <a:solidFill>
                <a:srgbClr val="000000"/>
              </a:solidFill>
              <a:latin typeface="Calibri"/>
            </a:endParaRPr>
          </a:p>
        </p:txBody>
      </p:sp>
      <p:sp>
        <p:nvSpPr>
          <p:cNvPr id="60"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1800" spc="-1" strike="noStrike">
              <a:solidFill>
                <a:srgbClr val="000000"/>
              </a:solidFill>
              <a:latin typeface="Calibri"/>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75"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76"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81"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83"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1800" spc="-1" strike="noStrike">
              <a:solidFill>
                <a:srgbClr val="000000"/>
              </a:solidFill>
              <a:latin typeface="Calibri"/>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1800" spc="-1" strike="noStrike">
              <a:solidFill>
                <a:srgbClr val="000000"/>
              </a:solidFill>
              <a:latin typeface="Calibri"/>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1800" spc="-1" strike="noStrike">
              <a:solidFill>
                <a:srgbClr val="000000"/>
              </a:solidFill>
              <a:latin typeface="Calibri"/>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it-IT" sz="1800" spc="-1" strike="noStrike">
              <a:solidFill>
                <a:srgbClr val="000000"/>
              </a:solidFill>
              <a:latin typeface="Calibri"/>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1800" spc="-1" strike="noStrike">
              <a:solidFill>
                <a:srgbClr val="000000"/>
              </a:solidFill>
              <a:latin typeface="Calibri"/>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1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4648320" y="0"/>
            <a:ext cx="4495320" cy="6857640"/>
          </a:xfrm>
          <a:custGeom>
            <a:avLst/>
            <a:gdLst/>
            <a:ahLst/>
            <a:rect l="l" t="t" r="r" b="b"/>
            <a:pathLst>
              <a:path w="4495800" h="6858000">
                <a:moveTo>
                  <a:pt x="0" y="6858000"/>
                </a:moveTo>
                <a:lnTo>
                  <a:pt x="4495800" y="6858000"/>
                </a:lnTo>
                <a:lnTo>
                  <a:pt x="4495800" y="0"/>
                </a:lnTo>
                <a:lnTo>
                  <a:pt x="0" y="0"/>
                </a:lnTo>
                <a:lnTo>
                  <a:pt x="0" y="6858000"/>
                </a:lnTo>
                <a:close/>
              </a:path>
            </a:pathLst>
          </a:custGeom>
          <a:solidFill>
            <a:srgbClr val="e9e9e8"/>
          </a:solidFill>
          <a:ln>
            <a:noFill/>
          </a:ln>
        </p:spPr>
        <p:style>
          <a:lnRef idx="0"/>
          <a:fillRef idx="0"/>
          <a:effectRef idx="0"/>
          <a:fontRef idx="minor"/>
        </p:style>
      </p:sp>
      <p:sp>
        <p:nvSpPr>
          <p:cNvPr id="1" name="PlaceHolder 2"/>
          <p:cNvSpPr>
            <a:spLocks noGrp="1"/>
          </p:cNvSpPr>
          <p:nvPr>
            <p:ph type="ftr"/>
          </p:nvPr>
        </p:nvSpPr>
        <p:spPr>
          <a:xfrm>
            <a:off x="3108960" y="6378120"/>
            <a:ext cx="2925720" cy="342720"/>
          </a:xfrm>
          <a:prstGeom prst="rect">
            <a:avLst/>
          </a:prstGeom>
        </p:spPr>
        <p:txBody>
          <a:bodyPr lIns="0" rIns="0" tIns="0" bIns="0">
            <a:noAutofit/>
          </a:bodyPr>
          <a:p>
            <a:endParaRPr b="0" lang="it-IT" sz="2400" spc="-1" strike="noStrike">
              <a:latin typeface="Times New Roman"/>
            </a:endParaRPr>
          </a:p>
        </p:txBody>
      </p:sp>
      <p:sp>
        <p:nvSpPr>
          <p:cNvPr id="2" name="PlaceHolder 3"/>
          <p:cNvSpPr>
            <a:spLocks noGrp="1"/>
          </p:cNvSpPr>
          <p:nvPr>
            <p:ph type="dt"/>
          </p:nvPr>
        </p:nvSpPr>
        <p:spPr>
          <a:xfrm>
            <a:off x="457200" y="6378120"/>
            <a:ext cx="2102760" cy="342720"/>
          </a:xfrm>
          <a:prstGeom prst="rect">
            <a:avLst/>
          </a:prstGeom>
        </p:spPr>
        <p:txBody>
          <a:bodyPr lIns="0" rIns="0" tIns="0" bIns="0">
            <a:noAutofit/>
          </a:bodyPr>
          <a:p>
            <a:pPr>
              <a:lnSpc>
                <a:spcPct val="100000"/>
              </a:lnSpc>
            </a:pPr>
            <a:fld id="{3B127C11-F4B6-4A77-9F02-7037F0B6E8ED}" type="datetime">
              <a:rPr b="0" lang="en-US" sz="1800" spc="-1" strike="noStrike">
                <a:solidFill>
                  <a:srgbClr val="b2b2b2"/>
                </a:solidFill>
                <a:latin typeface="Calibri"/>
              </a:rPr>
              <a:t>5/14/21</a:t>
            </a:fld>
            <a:endParaRPr b="0" lang="it-IT" sz="1800" spc="-1" strike="noStrike">
              <a:latin typeface="Times New Roman"/>
            </a:endParaRPr>
          </a:p>
        </p:txBody>
      </p:sp>
      <p:sp>
        <p:nvSpPr>
          <p:cNvPr id="3" name="PlaceHolder 4"/>
          <p:cNvSpPr>
            <a:spLocks noGrp="1"/>
          </p:cNvSpPr>
          <p:nvPr>
            <p:ph type="sldNum"/>
          </p:nvPr>
        </p:nvSpPr>
        <p:spPr>
          <a:xfrm>
            <a:off x="7425720" y="6556320"/>
            <a:ext cx="1289880" cy="114480"/>
          </a:xfrm>
          <a:prstGeom prst="rect">
            <a:avLst/>
          </a:prstGeom>
        </p:spPr>
        <p:txBody>
          <a:bodyPr lIns="0" rIns="0" tIns="0" bIns="0">
            <a:noAutofit/>
          </a:bodyPr>
          <a:p>
            <a:pPr marL="66600">
              <a:lnSpc>
                <a:spcPts val="794"/>
              </a:lnSpc>
            </a:pPr>
            <a:r>
              <a:rPr b="0" lang="it-IT" sz="700" spc="9" strike="noStrike">
                <a:solidFill>
                  <a:srgbClr val="000000"/>
                </a:solidFill>
                <a:latin typeface="Arial"/>
              </a:rPr>
              <a:t>lin</a:t>
            </a:r>
            <a:r>
              <a:rPr b="0" lang="it-IT" sz="700" spc="4" strike="noStrike">
                <a:solidFill>
                  <a:srgbClr val="000000"/>
                </a:solidFill>
                <a:latin typeface="Arial"/>
              </a:rPr>
              <a:t>k</a:t>
            </a:r>
            <a:r>
              <a:rPr b="0" lang="it-IT" sz="700" spc="12" strike="noStrike">
                <a:solidFill>
                  <a:srgbClr val="000000"/>
                </a:solidFill>
                <a:latin typeface="Arial"/>
              </a:rPr>
              <a:t>edin.com.companies</a:t>
            </a:r>
            <a:r>
              <a:rPr b="0" lang="it-IT" sz="700" spc="-1" strike="noStrike">
                <a:solidFill>
                  <a:srgbClr val="000000"/>
                </a:solidFill>
                <a:latin typeface="Arial"/>
              </a:rPr>
              <a:t>  </a:t>
            </a:r>
            <a:r>
              <a:rPr b="0" lang="it-IT" sz="700" spc="-60" strike="noStrike">
                <a:solidFill>
                  <a:srgbClr val="000000"/>
                </a:solidFill>
                <a:latin typeface="Arial"/>
              </a:rPr>
              <a:t> </a:t>
            </a:r>
            <a:r>
              <a:rPr b="1" lang="it-IT" sz="700" spc="-46" strike="noStrike">
                <a:solidFill>
                  <a:srgbClr val="000000"/>
                </a:solidFill>
                <a:latin typeface="Arial"/>
              </a:rPr>
              <a:t>|</a:t>
            </a:r>
            <a:r>
              <a:rPr b="1" lang="it-IT" sz="700" spc="-1" strike="noStrike">
                <a:solidFill>
                  <a:srgbClr val="000000"/>
                </a:solidFill>
                <a:latin typeface="Arial"/>
              </a:rPr>
              <a:t>  </a:t>
            </a:r>
            <a:r>
              <a:rPr b="1" lang="it-IT" sz="700" spc="-60" strike="noStrike">
                <a:solidFill>
                  <a:srgbClr val="000000"/>
                </a:solidFill>
                <a:latin typeface="Arial"/>
              </a:rPr>
              <a:t> </a:t>
            </a:r>
            <a:fld id="{F955DCD6-8ABA-4D52-8C22-8090A1071F5D}" type="slidenum">
              <a:rPr b="1" lang="it-IT" sz="700" spc="32" strike="noStrike">
                <a:solidFill>
                  <a:srgbClr val="000000"/>
                </a:solidFill>
                <a:latin typeface="Arial"/>
              </a:rPr>
              <a:t>&lt;numero&gt;</a:t>
            </a:fld>
            <a:endParaRPr b="0" lang="it-IT" sz="700" spc="-1" strike="noStrike">
              <a:latin typeface="Times New Roman"/>
            </a:endParaRPr>
          </a:p>
        </p:txBody>
      </p:sp>
      <p:sp>
        <p:nvSpPr>
          <p:cNvPr id="4" name="PlaceHolder 5"/>
          <p:cNvSpPr>
            <a:spLocks noGrp="1"/>
          </p:cNvSpPr>
          <p:nvPr>
            <p:ph type="title"/>
          </p:nvPr>
        </p:nvSpPr>
        <p:spPr>
          <a:xfrm>
            <a:off x="457200" y="273600"/>
            <a:ext cx="8229240" cy="1144800"/>
          </a:xfrm>
          <a:prstGeom prst="rect">
            <a:avLst/>
          </a:prstGeom>
        </p:spPr>
        <p:txBody>
          <a:bodyPr lIns="0" rIns="0" tIns="0" bIns="0" anchor="ctr">
            <a:noAutofit/>
          </a:bodyPr>
          <a:p>
            <a:r>
              <a:rPr b="0" lang="it-IT" sz="1800" spc="-1" strike="noStrike">
                <a:solidFill>
                  <a:srgbClr val="000000"/>
                </a:solidFill>
                <a:latin typeface="Calibri"/>
              </a:rPr>
              <a:t>Fai clic per modificare il formato del testo del titolo</a:t>
            </a:r>
            <a:endParaRPr b="0" lang="it-IT" sz="1800" spc="-1" strike="noStrike">
              <a:solidFill>
                <a:srgbClr val="000000"/>
              </a:solidFill>
              <a:latin typeface="Calibri"/>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Calibri"/>
              </a:rPr>
              <a:t>Fai clic per modificare il formato del testo della struttura</a:t>
            </a:r>
            <a:endParaRPr b="0" lang="it-IT"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Calibri"/>
              </a:rPr>
              <a:t>Secondo livello struttura</a:t>
            </a:r>
            <a:endParaRPr b="0" lang="it-IT"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4648320" y="0"/>
            <a:ext cx="4495320" cy="6857640"/>
          </a:xfrm>
          <a:custGeom>
            <a:avLst/>
            <a:gdLst/>
            <a:ahLst/>
            <a:rect l="l" t="t" r="r" b="b"/>
            <a:pathLst>
              <a:path w="4495800" h="6858000">
                <a:moveTo>
                  <a:pt x="0" y="6858000"/>
                </a:moveTo>
                <a:lnTo>
                  <a:pt x="4495800" y="6858000"/>
                </a:lnTo>
                <a:lnTo>
                  <a:pt x="4495800" y="0"/>
                </a:lnTo>
                <a:lnTo>
                  <a:pt x="0" y="0"/>
                </a:lnTo>
                <a:lnTo>
                  <a:pt x="0" y="6858000"/>
                </a:lnTo>
                <a:close/>
              </a:path>
            </a:pathLst>
          </a:custGeom>
          <a:solidFill>
            <a:srgbClr val="e9e9e8"/>
          </a:solidFill>
          <a:ln>
            <a:noFill/>
          </a:ln>
        </p:spPr>
        <p:style>
          <a:lnRef idx="0"/>
          <a:fillRef idx="0"/>
          <a:effectRef idx="0"/>
          <a:fontRef idx="minor"/>
        </p:style>
      </p:sp>
      <p:sp>
        <p:nvSpPr>
          <p:cNvPr id="43" name="PlaceHolder 2"/>
          <p:cNvSpPr>
            <a:spLocks noGrp="1"/>
          </p:cNvSpPr>
          <p:nvPr>
            <p:ph type="title"/>
          </p:nvPr>
        </p:nvSpPr>
        <p:spPr>
          <a:xfrm>
            <a:off x="685800" y="2126160"/>
            <a:ext cx="7772040" cy="1145160"/>
          </a:xfrm>
          <a:prstGeom prst="rect">
            <a:avLst/>
          </a:prstGeom>
        </p:spPr>
        <p:txBody>
          <a:bodyPr lIns="0" rIns="0" tIns="0" bIns="0">
            <a:noAutofit/>
          </a:bodyPr>
          <a:p>
            <a:r>
              <a:rPr b="0" lang="it-IT" sz="3000" spc="-1" strike="noStrike">
                <a:solidFill>
                  <a:srgbClr val="000000"/>
                </a:solidFill>
                <a:latin typeface="Calibri"/>
              </a:rPr>
              <a:t>Fai clic per modificare il formato del testo del titolo</a:t>
            </a:r>
            <a:endParaRPr b="0" lang="it-IT" sz="3000" spc="-1" strike="noStrike">
              <a:solidFill>
                <a:srgbClr val="000000"/>
              </a:solidFill>
              <a:latin typeface="Calibri"/>
            </a:endParaRPr>
          </a:p>
        </p:txBody>
      </p:sp>
      <p:sp>
        <p:nvSpPr>
          <p:cNvPr id="44" name="PlaceHolder 3"/>
          <p:cNvSpPr>
            <a:spLocks noGrp="1"/>
          </p:cNvSpPr>
          <p:nvPr>
            <p:ph type="ftr"/>
          </p:nvPr>
        </p:nvSpPr>
        <p:spPr>
          <a:xfrm>
            <a:off x="3108960" y="6378120"/>
            <a:ext cx="2925720" cy="342720"/>
          </a:xfrm>
          <a:prstGeom prst="rect">
            <a:avLst/>
          </a:prstGeom>
        </p:spPr>
        <p:txBody>
          <a:bodyPr lIns="0" rIns="0" tIns="0" bIns="0">
            <a:noAutofit/>
          </a:bodyPr>
          <a:p>
            <a:endParaRPr b="0" lang="it-IT" sz="2400" spc="-1" strike="noStrike">
              <a:latin typeface="Times New Roman"/>
            </a:endParaRPr>
          </a:p>
        </p:txBody>
      </p:sp>
      <p:sp>
        <p:nvSpPr>
          <p:cNvPr id="45" name="PlaceHolder 4"/>
          <p:cNvSpPr>
            <a:spLocks noGrp="1"/>
          </p:cNvSpPr>
          <p:nvPr>
            <p:ph type="dt"/>
          </p:nvPr>
        </p:nvSpPr>
        <p:spPr>
          <a:xfrm>
            <a:off x="457200" y="6378120"/>
            <a:ext cx="2102760" cy="342720"/>
          </a:xfrm>
          <a:prstGeom prst="rect">
            <a:avLst/>
          </a:prstGeom>
        </p:spPr>
        <p:txBody>
          <a:bodyPr lIns="0" rIns="0" tIns="0" bIns="0">
            <a:noAutofit/>
          </a:bodyPr>
          <a:p>
            <a:pPr>
              <a:lnSpc>
                <a:spcPct val="100000"/>
              </a:lnSpc>
            </a:pPr>
            <a:fld id="{A0C8759E-99CB-45C8-A7B1-EA1E176EAD29}" type="datetime">
              <a:rPr b="0" lang="en-US" sz="1800" spc="-1" strike="noStrike">
                <a:solidFill>
                  <a:srgbClr val="b2b2b2"/>
                </a:solidFill>
                <a:latin typeface="Calibri"/>
              </a:rPr>
              <a:t>5/14/21</a:t>
            </a:fld>
            <a:endParaRPr b="0" lang="it-IT" sz="1800" spc="-1" strike="noStrike">
              <a:latin typeface="Times New Roman"/>
            </a:endParaRPr>
          </a:p>
        </p:txBody>
      </p:sp>
      <p:sp>
        <p:nvSpPr>
          <p:cNvPr id="46" name="PlaceHolder 5"/>
          <p:cNvSpPr>
            <a:spLocks noGrp="1"/>
          </p:cNvSpPr>
          <p:nvPr>
            <p:ph type="sldNum"/>
          </p:nvPr>
        </p:nvSpPr>
        <p:spPr>
          <a:xfrm>
            <a:off x="7425720" y="6556320"/>
            <a:ext cx="1289880" cy="114480"/>
          </a:xfrm>
          <a:prstGeom prst="rect">
            <a:avLst/>
          </a:prstGeom>
        </p:spPr>
        <p:txBody>
          <a:bodyPr lIns="0" rIns="0" tIns="0" bIns="0">
            <a:noAutofit/>
          </a:bodyPr>
          <a:p>
            <a:pPr marL="66600">
              <a:lnSpc>
                <a:spcPts val="794"/>
              </a:lnSpc>
            </a:pPr>
            <a:r>
              <a:rPr b="0" lang="it-IT" sz="700" spc="9" strike="noStrike">
                <a:solidFill>
                  <a:srgbClr val="000000"/>
                </a:solidFill>
                <a:latin typeface="Arial"/>
              </a:rPr>
              <a:t>lin</a:t>
            </a:r>
            <a:r>
              <a:rPr b="0" lang="it-IT" sz="700" spc="4" strike="noStrike">
                <a:solidFill>
                  <a:srgbClr val="000000"/>
                </a:solidFill>
                <a:latin typeface="Arial"/>
              </a:rPr>
              <a:t>k</a:t>
            </a:r>
            <a:r>
              <a:rPr b="0" lang="it-IT" sz="700" spc="12" strike="noStrike">
                <a:solidFill>
                  <a:srgbClr val="000000"/>
                </a:solidFill>
                <a:latin typeface="Arial"/>
              </a:rPr>
              <a:t>edin.com.companies</a:t>
            </a:r>
            <a:r>
              <a:rPr b="0" lang="it-IT" sz="700" spc="-1" strike="noStrike">
                <a:solidFill>
                  <a:srgbClr val="000000"/>
                </a:solidFill>
                <a:latin typeface="Arial"/>
              </a:rPr>
              <a:t>  </a:t>
            </a:r>
            <a:r>
              <a:rPr b="0" lang="it-IT" sz="700" spc="-60" strike="noStrike">
                <a:solidFill>
                  <a:srgbClr val="000000"/>
                </a:solidFill>
                <a:latin typeface="Arial"/>
              </a:rPr>
              <a:t> </a:t>
            </a:r>
            <a:r>
              <a:rPr b="1" lang="it-IT" sz="700" spc="-46" strike="noStrike">
                <a:solidFill>
                  <a:srgbClr val="000000"/>
                </a:solidFill>
                <a:latin typeface="Arial"/>
              </a:rPr>
              <a:t>|</a:t>
            </a:r>
            <a:r>
              <a:rPr b="1" lang="it-IT" sz="700" spc="-1" strike="noStrike">
                <a:solidFill>
                  <a:srgbClr val="000000"/>
                </a:solidFill>
                <a:latin typeface="Arial"/>
              </a:rPr>
              <a:t>  </a:t>
            </a:r>
            <a:r>
              <a:rPr b="1" lang="it-IT" sz="700" spc="-60" strike="noStrike">
                <a:solidFill>
                  <a:srgbClr val="000000"/>
                </a:solidFill>
                <a:latin typeface="Arial"/>
              </a:rPr>
              <a:t> </a:t>
            </a:r>
            <a:fld id="{7215B843-A759-4C15-8915-321955DC506F}" type="slidenum">
              <a:rPr b="1" lang="it-IT" sz="700" spc="32" strike="noStrike">
                <a:solidFill>
                  <a:srgbClr val="000000"/>
                </a:solidFill>
                <a:latin typeface="Arial"/>
              </a:rPr>
              <a:t>&lt;numero&gt;</a:t>
            </a:fld>
            <a:endParaRPr b="0" lang="it-IT" sz="700" spc="-1" strike="noStrike">
              <a:latin typeface="Times New Roman"/>
            </a:endParaRPr>
          </a:p>
        </p:txBody>
      </p:sp>
      <p:sp>
        <p:nvSpPr>
          <p:cNvPr id="47"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Calibri"/>
              </a:rPr>
              <a:t>Fai clic per modificare il formato del testo della struttura</a:t>
            </a:r>
            <a:endParaRPr b="0" lang="it-IT"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Calibri"/>
              </a:rPr>
              <a:t>Secondo livello struttura</a:t>
            </a:r>
            <a:endParaRPr b="0" lang="it-IT"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wmf"/><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hyperlink" Target="mailto:info@info.it" TargetMode="Externa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magine 4" descr=""/>
          <p:cNvPicPr/>
          <p:nvPr/>
        </p:nvPicPr>
        <p:blipFill>
          <a:blip r:embed="rId1"/>
          <a:srcRect l="32501" t="10002" r="6001" b="0"/>
          <a:stretch/>
        </p:blipFill>
        <p:spPr>
          <a:xfrm>
            <a:off x="2895480" y="0"/>
            <a:ext cx="6248160" cy="6857640"/>
          </a:xfrm>
          <a:prstGeom prst="rect">
            <a:avLst/>
          </a:prstGeom>
          <a:ln>
            <a:noFill/>
          </a:ln>
        </p:spPr>
      </p:pic>
      <p:sp>
        <p:nvSpPr>
          <p:cNvPr id="85" name="CustomShape 1"/>
          <p:cNvSpPr/>
          <p:nvPr/>
        </p:nvSpPr>
        <p:spPr>
          <a:xfrm>
            <a:off x="380880" y="3429000"/>
            <a:ext cx="3091680" cy="2255040"/>
          </a:xfrm>
          <a:prstGeom prst="rect">
            <a:avLst/>
          </a:prstGeom>
          <a:noFill/>
          <a:ln>
            <a:noFill/>
          </a:ln>
        </p:spPr>
        <p:style>
          <a:lnRef idx="0"/>
          <a:fillRef idx="0"/>
          <a:effectRef idx="0"/>
          <a:fontRef idx="minor"/>
        </p:style>
        <p:txBody>
          <a:bodyPr lIns="0" rIns="0" tIns="0" bIns="0">
            <a:spAutoFit/>
          </a:bodyPr>
          <a:p>
            <a:pPr marL="12600">
              <a:lnSpc>
                <a:spcPct val="100000"/>
              </a:lnSpc>
            </a:pPr>
            <a:r>
              <a:rPr b="0" i="1" lang="en-US" sz="2000" spc="12" strike="noStrike">
                <a:solidFill>
                  <a:srgbClr val="000000"/>
                </a:solidFill>
                <a:latin typeface="Calibri"/>
              </a:rPr>
              <a:t>Guida pratica</a:t>
            </a:r>
            <a:endParaRPr b="0" lang="it-IT" sz="2000" spc="-1" strike="noStrike">
              <a:latin typeface="Arial"/>
            </a:endParaRPr>
          </a:p>
          <a:p>
            <a:pPr marL="12600">
              <a:lnSpc>
                <a:spcPct val="100000"/>
              </a:lnSpc>
            </a:pPr>
            <a:r>
              <a:rPr b="1" lang="en-US" sz="3200" spc="12" strike="noStrike">
                <a:solidFill>
                  <a:srgbClr val="000000"/>
                </a:solidFill>
                <a:latin typeface="Calibri"/>
              </a:rPr>
              <a:t>Come si vota</a:t>
            </a:r>
            <a:endParaRPr b="0" lang="it-IT" sz="3200" spc="-1" strike="noStrike">
              <a:latin typeface="Arial"/>
            </a:endParaRPr>
          </a:p>
          <a:p>
            <a:pPr marL="12600">
              <a:lnSpc>
                <a:spcPct val="100000"/>
              </a:lnSpc>
            </a:pPr>
            <a:endParaRPr b="0" lang="it-IT" sz="3200" spc="-1" strike="noStrike">
              <a:latin typeface="Arial"/>
            </a:endParaRPr>
          </a:p>
          <a:p>
            <a:pPr marL="12600">
              <a:lnSpc>
                <a:spcPct val="100000"/>
              </a:lnSpc>
            </a:pPr>
            <a:r>
              <a:rPr b="1" lang="en-US" sz="3200" spc="12" strike="noStrike">
                <a:solidFill>
                  <a:srgbClr val="000000"/>
                </a:solidFill>
                <a:latin typeface="Calibri"/>
              </a:rPr>
              <a:t>Assemblea</a:t>
            </a:r>
            <a:endParaRPr b="0" lang="it-IT" sz="3200" spc="-1" strike="noStrike">
              <a:latin typeface="Arial"/>
            </a:endParaRPr>
          </a:p>
          <a:p>
            <a:pPr marL="12600">
              <a:lnSpc>
                <a:spcPct val="100000"/>
              </a:lnSpc>
            </a:pPr>
            <a:r>
              <a:rPr b="1" lang="en-US" sz="3200" spc="12" strike="noStrike">
                <a:solidFill>
                  <a:srgbClr val="000000"/>
                </a:solidFill>
                <a:latin typeface="Calibri"/>
              </a:rPr>
              <a:t>Virtuale</a:t>
            </a:r>
            <a:endParaRPr b="0" lang="it-IT" sz="3200" spc="-1" strike="noStrike">
              <a:latin typeface="Arial"/>
            </a:endParaRPr>
          </a:p>
        </p:txBody>
      </p:sp>
      <p:pic>
        <p:nvPicPr>
          <p:cNvPr id="86" name="Immagine 20" descr=""/>
          <p:cNvPicPr/>
          <p:nvPr/>
        </p:nvPicPr>
        <p:blipFill>
          <a:blip r:embed="rId2"/>
          <a:stretch/>
        </p:blipFill>
        <p:spPr>
          <a:xfrm>
            <a:off x="457200" y="374400"/>
            <a:ext cx="1980720" cy="8514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Domande e Risposte</a:t>
            </a:r>
            <a:endParaRPr b="0" lang="it-IT" sz="3000" spc="-1" strike="noStrike">
              <a:solidFill>
                <a:srgbClr val="000000"/>
              </a:solidFill>
              <a:latin typeface="Calibri"/>
            </a:endParaRPr>
          </a:p>
        </p:txBody>
      </p:sp>
      <p:sp>
        <p:nvSpPr>
          <p:cNvPr id="120" name="CustomShape 2"/>
          <p:cNvSpPr/>
          <p:nvPr/>
        </p:nvSpPr>
        <p:spPr>
          <a:xfrm>
            <a:off x="304920" y="1219320"/>
            <a:ext cx="8762760" cy="3713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it-IT" sz="1400" spc="-1" strike="noStrike">
                <a:solidFill>
                  <a:srgbClr val="000000"/>
                </a:solidFill>
                <a:latin typeface="Calibri"/>
              </a:rPr>
              <a:t>I server che ospitano i dati vengono gestiti da ELIGO?</a:t>
            </a:r>
            <a:endParaRPr b="0" lang="it-IT" sz="1400" spc="-1" strike="noStrike">
              <a:latin typeface="Arial"/>
            </a:endParaRPr>
          </a:p>
          <a:p>
            <a:pPr>
              <a:lnSpc>
                <a:spcPct val="100000"/>
              </a:lnSpc>
            </a:pPr>
            <a:r>
              <a:rPr b="0" lang="it-IT" sz="1400" spc="-1" strike="noStrike">
                <a:solidFill>
                  <a:srgbClr val="000000"/>
                </a:solidFill>
                <a:latin typeface="Calibri"/>
              </a:rPr>
              <a:t>No. ELIGO lavora su Cloud ARUBA certificato per la sicurezza e continuità del suo servizio. Inoltre i dati sono completamente gestiti nel rispetto della GDPR </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I dati dell'elezione vengono utilizzati da ELIGO anche dopo l'elezione?</a:t>
            </a:r>
            <a:endParaRPr b="0" lang="it-IT" sz="1400" spc="-1" strike="noStrike">
              <a:latin typeface="Arial"/>
            </a:endParaRPr>
          </a:p>
          <a:p>
            <a:pPr>
              <a:lnSpc>
                <a:spcPct val="100000"/>
              </a:lnSpc>
            </a:pPr>
            <a:r>
              <a:rPr b="0" lang="it-IT" sz="1400" spc="-1" strike="noStrike">
                <a:solidFill>
                  <a:srgbClr val="000000"/>
                </a:solidFill>
                <a:latin typeface="Calibri"/>
              </a:rPr>
              <a:t>No. I dati non verranno mai utilizzati per motivi diversi da quelli della votazione stessa. </a:t>
            </a:r>
            <a:endParaRPr b="0" lang="it-IT" sz="1400" spc="-1" strike="noStrike">
              <a:latin typeface="Arial"/>
            </a:endParaRPr>
          </a:p>
          <a:p>
            <a:pPr>
              <a:lnSpc>
                <a:spcPct val="100000"/>
              </a:lnSpc>
            </a:pPr>
            <a:r>
              <a:rPr b="0" lang="it-IT" sz="1400" spc="-1" strike="noStrike">
                <a:solidFill>
                  <a:srgbClr val="000000"/>
                </a:solidFill>
                <a:latin typeface="Calibri"/>
              </a:rPr>
              <a:t>Tutti i dati personali vengono cancellati dopo 30 concluso il servizio</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Cosa succede se durante la votazione si spegne accidentalmente il PC oppure si chiude il browser?</a:t>
            </a:r>
            <a:endParaRPr b="0" lang="it-IT" sz="1400" spc="-1" strike="noStrike">
              <a:latin typeface="Arial"/>
            </a:endParaRPr>
          </a:p>
          <a:p>
            <a:pPr>
              <a:lnSpc>
                <a:spcPct val="100000"/>
              </a:lnSpc>
            </a:pPr>
            <a:r>
              <a:rPr b="0" lang="it-IT" sz="1400" spc="-1" strike="noStrike">
                <a:solidFill>
                  <a:srgbClr val="000000"/>
                </a:solidFill>
                <a:latin typeface="Calibri"/>
              </a:rPr>
              <a:t>Finché non è stata effettuata la conferma della votazione il votante può accedere e concludere l’espressione del voto.</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Cosa succede se il votante esprime un numero di preferenze superiore al consentito?</a:t>
            </a:r>
            <a:endParaRPr b="0" lang="it-IT" sz="1400" spc="-1" strike="noStrike">
              <a:latin typeface="Arial"/>
            </a:endParaRPr>
          </a:p>
          <a:p>
            <a:pPr>
              <a:lnSpc>
                <a:spcPct val="100000"/>
              </a:lnSpc>
            </a:pPr>
            <a:r>
              <a:rPr b="0" lang="it-IT" sz="1400" spc="-1" strike="noStrike">
                <a:solidFill>
                  <a:srgbClr val="000000"/>
                </a:solidFill>
                <a:latin typeface="Calibri"/>
              </a:rPr>
              <a:t>Il sistema ELIGO segnala l’errore, e impedisce il voto facendo ripetere la votazione.</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È previsto il time-out?</a:t>
            </a:r>
            <a:endParaRPr b="0" lang="it-IT" sz="1400" spc="-1" strike="noStrike">
              <a:latin typeface="Arial"/>
            </a:endParaRPr>
          </a:p>
          <a:p>
            <a:pPr>
              <a:lnSpc>
                <a:spcPct val="100000"/>
              </a:lnSpc>
            </a:pPr>
            <a:r>
              <a:rPr b="0" lang="it-IT" sz="1400" spc="-1" strike="noStrike">
                <a:solidFill>
                  <a:srgbClr val="000000"/>
                </a:solidFill>
                <a:latin typeface="Calibri"/>
              </a:rPr>
              <a:t>No. Il sistema ELIGO, dopo la connessione avvenuta con successo, non chiuderà mai la sessione di voto fintanto che il votante non preme il tasto «Esci»</a:t>
            </a:r>
            <a:endParaRPr b="0" lang="it-IT" sz="1400" spc="-1" strike="noStrike">
              <a:latin typeface="Arial"/>
            </a:endParaRPr>
          </a:p>
        </p:txBody>
      </p:sp>
      <p:pic>
        <p:nvPicPr>
          <p:cNvPr id="121" name="Immagine 5" descr=""/>
          <p:cNvPicPr/>
          <p:nvPr/>
        </p:nvPicPr>
        <p:blipFill>
          <a:blip r:embed="rId1"/>
          <a:stretch/>
        </p:blipFill>
        <p:spPr>
          <a:xfrm>
            <a:off x="318600" y="6019920"/>
            <a:ext cx="1276920" cy="549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Domande e Risposte</a:t>
            </a:r>
            <a:endParaRPr b="0" lang="it-IT" sz="3000" spc="-1" strike="noStrike">
              <a:solidFill>
                <a:srgbClr val="000000"/>
              </a:solidFill>
              <a:latin typeface="Calibri"/>
            </a:endParaRPr>
          </a:p>
        </p:txBody>
      </p:sp>
      <p:sp>
        <p:nvSpPr>
          <p:cNvPr id="123" name="CustomShape 2"/>
          <p:cNvSpPr/>
          <p:nvPr/>
        </p:nvSpPr>
        <p:spPr>
          <a:xfrm>
            <a:off x="304920" y="1219320"/>
            <a:ext cx="8762760" cy="2860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it-IT" sz="1400" spc="-1" strike="noStrike">
                <a:solidFill>
                  <a:srgbClr val="000000"/>
                </a:solidFill>
                <a:latin typeface="Calibri"/>
              </a:rPr>
              <a:t>Come faccio a votare scheda bianca?</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Il sistema ELIGO Assemblea Virtuale prevede sempre la scheda bianca. </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Se il punto è su proposta “Astenuto” equivale a scheda Bianca. </a:t>
            </a:r>
            <a:endParaRPr b="0" lang="it-IT" sz="1400" spc="-1" strike="noStrike">
              <a:latin typeface="Arial"/>
            </a:endParaRPr>
          </a:p>
          <a:p>
            <a:pPr>
              <a:lnSpc>
                <a:spcPct val="100000"/>
              </a:lnSpc>
            </a:pPr>
            <a:r>
              <a:rPr b="0" i="1" lang="it-IT" sz="1400" spc="-1" strike="noStrike">
                <a:solidFill>
                  <a:srgbClr val="000000"/>
                </a:solidFill>
                <a:latin typeface="Calibri"/>
              </a:rPr>
              <a:t>•</a:t>
            </a:r>
            <a:r>
              <a:rPr b="0" i="1" lang="it-IT" sz="1400" spc="-1" strike="noStrike">
                <a:solidFill>
                  <a:srgbClr val="000000"/>
                </a:solidFill>
                <a:latin typeface="Calibri"/>
              </a:rPr>
              <a:t>Se il punto è una votazione su candidati, chiedere al votante di premere “Vota” in basso a destra senza aver selezionato NESSUNA PREFERENZA. Il sistema esplicita al votante che sta votando scheda Bianca e chiede conferma</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Come faccio a votare scheda nulla?</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Il sistema ELIGO NON prevede generalmente la scheda nulla. Il votante non può invalidare la scheda di voto evitando contestazioni. Il numero di preferenze massime è definite a priori ed il sistema non permette al votante di sbagliare.</a:t>
            </a:r>
            <a:endParaRPr b="0" lang="it-IT" sz="1400" spc="-1" strike="noStrike">
              <a:latin typeface="Arial"/>
            </a:endParaRPr>
          </a:p>
          <a:p>
            <a:pPr>
              <a:lnSpc>
                <a:spcPct val="100000"/>
              </a:lnSpc>
            </a:pPr>
            <a:endParaRPr b="0" lang="it-IT" sz="1400" spc="-1" strike="noStrike">
              <a:latin typeface="Arial"/>
            </a:endParaRPr>
          </a:p>
        </p:txBody>
      </p:sp>
      <p:pic>
        <p:nvPicPr>
          <p:cNvPr id="124" name="Immagine 5" descr=""/>
          <p:cNvPicPr/>
          <p:nvPr/>
        </p:nvPicPr>
        <p:blipFill>
          <a:blip r:embed="rId1"/>
          <a:stretch/>
        </p:blipFill>
        <p:spPr>
          <a:xfrm>
            <a:off x="318600" y="6019920"/>
            <a:ext cx="1276920" cy="549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380880" y="1752480"/>
            <a:ext cx="4571640" cy="2149560"/>
          </a:xfrm>
          <a:prstGeom prst="rect">
            <a:avLst/>
          </a:prstGeom>
          <a:noFill/>
          <a:ln>
            <a:noFill/>
          </a:ln>
        </p:spPr>
        <p:style>
          <a:lnRef idx="0"/>
          <a:fillRef idx="0"/>
          <a:effectRef idx="0"/>
          <a:fontRef idx="minor"/>
        </p:style>
        <p:txBody>
          <a:bodyPr lIns="90000" rIns="90000" tIns="45000" bIns="45000">
            <a:spAutoFit/>
          </a:bodyPr>
          <a:p>
            <a:pPr>
              <a:lnSpc>
                <a:spcPct val="150000"/>
              </a:lnSpc>
            </a:pPr>
            <a:r>
              <a:rPr b="1" lang="en-US" sz="2400" spc="-1" strike="noStrike">
                <a:solidFill>
                  <a:srgbClr val="000000"/>
                </a:solidFill>
                <a:latin typeface="Arial"/>
                <a:ea typeface="ＭＳ Ｐゴシック"/>
              </a:rPr>
              <a:t>Grazie per l’attenzione!</a:t>
            </a:r>
            <a:endParaRPr b="0" lang="it-IT" sz="2400" spc="-1" strike="noStrike">
              <a:latin typeface="Arial"/>
            </a:endParaRPr>
          </a:p>
          <a:p>
            <a:pPr>
              <a:lnSpc>
                <a:spcPct val="150000"/>
              </a:lnSpc>
            </a:pPr>
            <a:endParaRPr b="0" lang="it-IT" sz="2400" spc="-1" strike="noStrike">
              <a:latin typeface="Arial"/>
            </a:endParaRPr>
          </a:p>
          <a:p>
            <a:pPr>
              <a:lnSpc>
                <a:spcPct val="150000"/>
              </a:lnSpc>
            </a:pPr>
            <a:r>
              <a:rPr b="0" lang="en-US" sz="1600" spc="-1" strike="noStrike">
                <a:solidFill>
                  <a:srgbClr val="000000"/>
                </a:solidFill>
                <a:latin typeface="Arial"/>
                <a:ea typeface="ＭＳ Ｐゴシック"/>
              </a:rPr>
              <a:t>Contatti:</a:t>
            </a:r>
            <a:br/>
            <a:endParaRPr b="0" lang="it-IT" sz="1600" spc="-1" strike="noStrike">
              <a:latin typeface="Arial"/>
            </a:endParaRPr>
          </a:p>
          <a:p>
            <a:pPr>
              <a:lnSpc>
                <a:spcPct val="150000"/>
              </a:lnSpc>
            </a:pPr>
            <a:endParaRPr b="0" lang="it-IT" sz="1600" spc="-1" strike="noStrike">
              <a:latin typeface="Arial"/>
            </a:endParaRPr>
          </a:p>
        </p:txBody>
      </p:sp>
      <p:pic>
        <p:nvPicPr>
          <p:cNvPr id="126" name="Immagine 11" descr=""/>
          <p:cNvPicPr/>
          <p:nvPr/>
        </p:nvPicPr>
        <p:blipFill>
          <a:blip r:embed="rId1"/>
          <a:stretch/>
        </p:blipFill>
        <p:spPr>
          <a:xfrm>
            <a:off x="457200" y="5943600"/>
            <a:ext cx="1276920" cy="549000"/>
          </a:xfrm>
          <a:prstGeom prst="rect">
            <a:avLst/>
          </a:prstGeom>
          <a:ln>
            <a:noFill/>
          </a:ln>
        </p:spPr>
      </p:pic>
      <p:pic>
        <p:nvPicPr>
          <p:cNvPr id="127" name="Picture 188" descr=""/>
          <p:cNvPicPr/>
          <p:nvPr/>
        </p:nvPicPr>
        <p:blipFill>
          <a:blip r:embed="rId2"/>
          <a:stretch/>
        </p:blipFill>
        <p:spPr>
          <a:xfrm>
            <a:off x="5072760" y="994320"/>
            <a:ext cx="3781080" cy="41457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Ricevi le credenziali di accesso </a:t>
            </a:r>
            <a:endParaRPr b="0" lang="it-IT" sz="3000" spc="-1" strike="noStrike">
              <a:solidFill>
                <a:srgbClr val="000000"/>
              </a:solidFill>
              <a:latin typeface="Calibri"/>
            </a:endParaRPr>
          </a:p>
        </p:txBody>
      </p:sp>
      <p:sp>
        <p:nvSpPr>
          <p:cNvPr id="88" name="CustomShape 2"/>
          <p:cNvSpPr/>
          <p:nvPr/>
        </p:nvSpPr>
        <p:spPr>
          <a:xfrm>
            <a:off x="264600" y="983160"/>
            <a:ext cx="4144320" cy="4205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ff0000"/>
                </a:solidFill>
                <a:latin typeface="Calibri"/>
              </a:rPr>
              <a:t>Qualche giorno prima del voto </a:t>
            </a:r>
            <a:r>
              <a:rPr b="0" lang="it-IT" sz="1800" spc="-1" strike="noStrike">
                <a:solidFill>
                  <a:srgbClr val="000000"/>
                </a:solidFill>
                <a:latin typeface="Calibri"/>
              </a:rPr>
              <a:t>riceverai</a:t>
            </a:r>
            <a:endParaRPr b="0" lang="it-IT" sz="1800" spc="-1" strike="noStrike">
              <a:latin typeface="Arial"/>
            </a:endParaRPr>
          </a:p>
          <a:p>
            <a:pPr>
              <a:lnSpc>
                <a:spcPct val="100000"/>
              </a:lnSpc>
            </a:pPr>
            <a:r>
              <a:rPr b="0" lang="it-IT" sz="1800" spc="-1" strike="noStrike">
                <a:solidFill>
                  <a:srgbClr val="000000"/>
                </a:solidFill>
                <a:latin typeface="Calibri"/>
              </a:rPr>
              <a:t>le credenziali di accesso (username e password) ed il link per collegarsi all’area di voto</a:t>
            </a:r>
            <a:endParaRPr b="0" lang="it-IT" sz="1800" spc="-1" strike="noStrike">
              <a:latin typeface="Arial"/>
            </a:endParaRPr>
          </a:p>
          <a:p>
            <a:pPr>
              <a:lnSpc>
                <a:spcPct val="100000"/>
              </a:lnSpc>
            </a:pPr>
            <a:r>
              <a:rPr b="0" lang="it-IT" sz="1800" spc="-1" strike="noStrike">
                <a:solidFill>
                  <a:srgbClr val="000000"/>
                </a:solidFill>
                <a:latin typeface="Calibri"/>
              </a:rPr>
              <a:t>Oggetto: Eligo Evoting - Credenziali di </a:t>
            </a:r>
            <a:r>
              <a:rPr b="1" i="1" lang="it-IT" sz="1800" spc="-1" strike="noStrike">
                <a:solidFill>
                  <a:srgbClr val="000000"/>
                </a:solidFill>
                <a:latin typeface="Calibri"/>
              </a:rPr>
              <a:t>nomecognome</a:t>
            </a:r>
            <a:r>
              <a:rPr b="0" lang="it-IT" sz="1800" spc="-1" strike="noStrike">
                <a:solidFill>
                  <a:srgbClr val="000000"/>
                </a:solidFill>
                <a:latin typeface="Calibri"/>
              </a:rPr>
              <a:t> - Votazione </a:t>
            </a:r>
            <a:r>
              <a:rPr b="1" i="1" lang="it-IT" sz="1800" spc="-1" strike="noStrike">
                <a:solidFill>
                  <a:srgbClr val="000000"/>
                </a:solidFill>
                <a:latin typeface="Calibri"/>
              </a:rPr>
              <a:t>titolo</a:t>
            </a:r>
            <a:endParaRPr b="0" lang="it-IT" sz="1800" spc="-1" strike="noStrike">
              <a:latin typeface="Arial"/>
            </a:endParaRPr>
          </a:p>
          <a:p>
            <a:pPr>
              <a:lnSpc>
                <a:spcPct val="100000"/>
              </a:lnSpc>
            </a:pPr>
            <a:r>
              <a:rPr b="0" lang="it-IT" sz="1800" spc="-1" strike="noStrike">
                <a:solidFill>
                  <a:srgbClr val="000000"/>
                </a:solidFill>
                <a:latin typeface="Calibri"/>
              </a:rPr>
              <a:t>Mittente: </a:t>
            </a:r>
            <a:r>
              <a:rPr b="1" lang="it-IT" sz="1800" spc="-1" strike="noStrike">
                <a:solidFill>
                  <a:srgbClr val="000000"/>
                </a:solidFill>
                <a:latin typeface="Calibri"/>
              </a:rPr>
              <a:t>notifica-eligo@evoting.it</a:t>
            </a:r>
            <a:r>
              <a:rPr b="0" lang="it-IT" sz="1800" spc="-1" strike="noStrike">
                <a:solidFill>
                  <a:srgbClr val="000000"/>
                </a:solidFill>
                <a:latin typeface="Calibri"/>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0" i="1" lang="it-IT" sz="1800" spc="-1" strike="noStrike">
                <a:solidFill>
                  <a:srgbClr val="000000"/>
                </a:solidFill>
                <a:latin typeface="Calibri"/>
              </a:rPr>
              <a:t>Se non hai ricevuto l’email:</a:t>
            </a:r>
            <a:endParaRPr b="0" lang="it-IT" sz="1800" spc="-1" strike="noStrike">
              <a:latin typeface="Arial"/>
            </a:endParaRPr>
          </a:p>
          <a:p>
            <a:pPr>
              <a:lnSpc>
                <a:spcPct val="100000"/>
              </a:lnSpc>
            </a:pPr>
            <a:r>
              <a:rPr b="0" i="1" lang="it-IT" sz="1800" spc="-1" strike="noStrike">
                <a:solidFill>
                  <a:srgbClr val="000000"/>
                </a:solidFill>
                <a:latin typeface="Calibri"/>
              </a:rPr>
              <a:t>-Verifica nella casella di SPAM</a:t>
            </a:r>
            <a:endParaRPr b="0" lang="it-IT" sz="1800" spc="-1" strike="noStrike">
              <a:latin typeface="Arial"/>
            </a:endParaRPr>
          </a:p>
          <a:p>
            <a:pPr>
              <a:lnSpc>
                <a:spcPct val="100000"/>
              </a:lnSpc>
            </a:pPr>
            <a:r>
              <a:rPr b="0" i="1" lang="it-IT" sz="1800" spc="-1" strike="noStrike">
                <a:solidFill>
                  <a:srgbClr val="000000"/>
                </a:solidFill>
                <a:latin typeface="Calibri"/>
              </a:rPr>
              <a:t>-Contatta </a:t>
            </a:r>
            <a:r>
              <a:rPr b="0" i="1" lang="it-IT" sz="1800" spc="-1" strike="noStrike">
                <a:solidFill>
                  <a:srgbClr val="ff0000"/>
                </a:solidFill>
                <a:latin typeface="Calibri"/>
              </a:rPr>
              <a:t>la commissione elettorale </a:t>
            </a:r>
            <a:r>
              <a:rPr b="0" i="1" lang="it-IT" sz="1800" spc="-1" strike="noStrike">
                <a:solidFill>
                  <a:srgbClr val="000000"/>
                </a:solidFill>
                <a:latin typeface="Calibri"/>
              </a:rPr>
              <a:t>ai seguenti contatti: </a:t>
            </a:r>
            <a:r>
              <a:rPr b="0" i="1" lang="it-IT" sz="1800" spc="-1" strike="noStrike" u="sng">
                <a:solidFill>
                  <a:srgbClr val="0000ff"/>
                </a:solidFill>
                <a:uFillTx/>
                <a:latin typeface="Calibri"/>
                <a:hlinkClick r:id="rId1"/>
              </a:rPr>
              <a:t>xyz@info.it</a:t>
            </a:r>
            <a:r>
              <a:rPr b="0" i="1" lang="it-IT" sz="1800" spc="-1" strike="noStrike">
                <a:solidFill>
                  <a:srgbClr val="ff0000"/>
                </a:solidFill>
                <a:latin typeface="Calibri"/>
              </a:rPr>
              <a:t> </a:t>
            </a:r>
            <a:r>
              <a:rPr b="0" i="1" lang="it-IT" sz="1800" spc="-1" strike="noStrike">
                <a:solidFill>
                  <a:srgbClr val="000000"/>
                </a:solidFill>
                <a:latin typeface="Calibri"/>
              </a:rPr>
              <a:t>o al  numero </a:t>
            </a:r>
            <a:r>
              <a:rPr b="0" i="1" lang="it-IT" sz="1800" spc="-1" strike="noStrike">
                <a:solidFill>
                  <a:srgbClr val="ff0000"/>
                </a:solidFill>
                <a:latin typeface="Calibri"/>
              </a:rPr>
              <a:t>xyz</a:t>
            </a:r>
            <a:r>
              <a:rPr b="0" i="1" lang="it-IT" sz="1800" spc="-1" strike="noStrike">
                <a:solidFill>
                  <a:srgbClr val="000000"/>
                </a:solidFill>
                <a:latin typeface="Calibri"/>
              </a:rPr>
              <a:t> per verificare la tua email ed eventualmente rigenerare le credenziali</a:t>
            </a:r>
            <a:endParaRPr b="0" lang="it-IT" sz="1800" spc="-1" strike="noStrike">
              <a:latin typeface="Arial"/>
            </a:endParaRPr>
          </a:p>
        </p:txBody>
      </p:sp>
      <p:pic>
        <p:nvPicPr>
          <p:cNvPr id="89" name="Immagine 6" descr=""/>
          <p:cNvPicPr/>
          <p:nvPr/>
        </p:nvPicPr>
        <p:blipFill>
          <a:blip r:embed="rId2"/>
          <a:stretch/>
        </p:blipFill>
        <p:spPr>
          <a:xfrm>
            <a:off x="318600" y="6019920"/>
            <a:ext cx="1276920" cy="549000"/>
          </a:xfrm>
          <a:prstGeom prst="rect">
            <a:avLst/>
          </a:prstGeom>
          <a:ln>
            <a:noFill/>
          </a:ln>
        </p:spPr>
      </p:pic>
      <p:sp>
        <p:nvSpPr>
          <p:cNvPr id="90" name="CustomShape 3"/>
          <p:cNvSpPr/>
          <p:nvPr/>
        </p:nvSpPr>
        <p:spPr>
          <a:xfrm>
            <a:off x="5181480" y="2362320"/>
            <a:ext cx="205704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200" spc="-1" strike="noStrike">
                <a:solidFill>
                  <a:srgbClr val="000000"/>
                </a:solidFill>
                <a:latin typeface="Calibri"/>
              </a:rPr>
              <a:t>Nome Cognome</a:t>
            </a:r>
            <a:endParaRPr b="0" lang="it-IT" sz="1200" spc="-1" strike="noStrike">
              <a:latin typeface="Arial"/>
            </a:endParaRPr>
          </a:p>
        </p:txBody>
      </p:sp>
      <p:pic>
        <p:nvPicPr>
          <p:cNvPr id="91" name="" descr=""/>
          <p:cNvPicPr/>
          <p:nvPr/>
        </p:nvPicPr>
        <p:blipFill>
          <a:blip r:embed="rId3"/>
          <a:stretch/>
        </p:blipFill>
        <p:spPr>
          <a:xfrm>
            <a:off x="4648320" y="1273320"/>
            <a:ext cx="4495320" cy="402912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Accedi all’area di voto</a:t>
            </a:r>
            <a:endParaRPr b="0" lang="it-IT" sz="3000" spc="-1" strike="noStrike">
              <a:solidFill>
                <a:srgbClr val="000000"/>
              </a:solidFill>
              <a:latin typeface="Calibri"/>
            </a:endParaRPr>
          </a:p>
        </p:txBody>
      </p:sp>
      <p:sp>
        <p:nvSpPr>
          <p:cNvPr id="93" name="CustomShape 2"/>
          <p:cNvSpPr/>
          <p:nvPr/>
        </p:nvSpPr>
        <p:spPr>
          <a:xfrm>
            <a:off x="304920" y="1103760"/>
            <a:ext cx="8686440" cy="1461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Calibri"/>
              </a:rPr>
              <a:t>Per accedere alla piattaforma ELIGO</a:t>
            </a:r>
            <a:endParaRPr b="0" lang="it-IT" sz="1800" spc="-1" strike="noStrike">
              <a:latin typeface="Arial"/>
            </a:endParaRPr>
          </a:p>
          <a:p>
            <a:pPr>
              <a:lnSpc>
                <a:spcPct val="100000"/>
              </a:lnSpc>
            </a:pPr>
            <a:r>
              <a:rPr b="0" lang="it-IT" sz="1800" spc="-1" strike="noStrike">
                <a:solidFill>
                  <a:srgbClr val="000000"/>
                </a:solidFill>
                <a:latin typeface="Calibri"/>
              </a:rPr>
              <a:t>inserire la username e password ricevuti nel form in alto a sinistra</a:t>
            </a:r>
            <a:endParaRPr b="0" lang="it-IT" sz="1800" spc="-1" strike="noStrike">
              <a:latin typeface="Arial"/>
            </a:endParaRPr>
          </a:p>
          <a:p>
            <a:pPr>
              <a:lnSpc>
                <a:spcPct val="100000"/>
              </a:lnSpc>
            </a:pPr>
            <a:r>
              <a:rPr b="0" lang="it-IT" sz="1800" spc="-1" strike="noStrike">
                <a:solidFill>
                  <a:srgbClr val="000000"/>
                </a:solidFill>
                <a:latin typeface="Calibri"/>
              </a:rPr>
              <a:t>Se si inseriscono le credenziali di accesso con “copia/incolla“, fare attenzione a copiare esclusivamente i caratteri privi dello spazio prima e/o dopo.</a:t>
            </a:r>
            <a:endParaRPr b="0" lang="it-IT" sz="1800" spc="-1" strike="noStrike">
              <a:latin typeface="Arial"/>
            </a:endParaRPr>
          </a:p>
          <a:p>
            <a:pPr>
              <a:lnSpc>
                <a:spcPct val="100000"/>
              </a:lnSpc>
            </a:pPr>
            <a:r>
              <a:rPr b="0" lang="it-IT" sz="1800" spc="-1" strike="noStrike">
                <a:solidFill>
                  <a:srgbClr val="000000"/>
                </a:solidFill>
                <a:latin typeface="Calibri"/>
              </a:rPr>
              <a:t>Cliccare sul “Accedi“.</a:t>
            </a:r>
            <a:endParaRPr b="0" lang="it-IT" sz="1800" spc="-1" strike="noStrike">
              <a:latin typeface="Arial"/>
            </a:endParaRPr>
          </a:p>
        </p:txBody>
      </p:sp>
      <p:pic>
        <p:nvPicPr>
          <p:cNvPr id="94" name="" descr=""/>
          <p:cNvPicPr/>
          <p:nvPr/>
        </p:nvPicPr>
        <p:blipFill>
          <a:blip r:embed="rId1"/>
          <a:stretch/>
        </p:blipFill>
        <p:spPr>
          <a:xfrm>
            <a:off x="84600" y="2565720"/>
            <a:ext cx="8987400" cy="414396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Schermata generale</a:t>
            </a:r>
            <a:endParaRPr b="0" lang="it-IT" sz="3000" spc="-1" strike="noStrike">
              <a:solidFill>
                <a:srgbClr val="000000"/>
              </a:solidFill>
              <a:latin typeface="Calibri"/>
            </a:endParaRPr>
          </a:p>
        </p:txBody>
      </p:sp>
      <p:sp>
        <p:nvSpPr>
          <p:cNvPr id="96" name="CustomShape 2"/>
          <p:cNvSpPr/>
          <p:nvPr/>
        </p:nvSpPr>
        <p:spPr>
          <a:xfrm>
            <a:off x="288720" y="1295280"/>
            <a:ext cx="2225520" cy="3382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Calibri"/>
              </a:rPr>
              <a:t>Ti trovi ora nella schermata generale. </a:t>
            </a:r>
            <a:endParaRPr b="0" lang="it-IT" sz="1800" spc="-1" strike="noStrike">
              <a:latin typeface="Arial"/>
            </a:endParaRPr>
          </a:p>
          <a:p>
            <a:pPr>
              <a:lnSpc>
                <a:spcPct val="100000"/>
              </a:lnSpc>
            </a:pPr>
            <a:r>
              <a:rPr b="0" lang="it-IT" sz="1800" spc="-1" strike="noStrike">
                <a:solidFill>
                  <a:srgbClr val="000000"/>
                </a:solidFill>
                <a:latin typeface="Calibri"/>
              </a:rPr>
              <a:t>Viene riportato l’elenco dei punti all’Ordine del Giorno e lo stato delle votazioni per ognuno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rPr>
              <a:t>Rimani connesso al sistema ELIGO finchè non viene aperta la fase di voto</a:t>
            </a:r>
            <a:endParaRPr b="0" lang="it-IT" sz="1800" spc="-1" strike="noStrike">
              <a:latin typeface="Arial"/>
            </a:endParaRPr>
          </a:p>
        </p:txBody>
      </p:sp>
      <p:pic>
        <p:nvPicPr>
          <p:cNvPr id="97" name="Immagine 8" descr=""/>
          <p:cNvPicPr/>
          <p:nvPr/>
        </p:nvPicPr>
        <p:blipFill>
          <a:blip r:embed="rId1"/>
          <a:stretch/>
        </p:blipFill>
        <p:spPr>
          <a:xfrm>
            <a:off x="318600" y="6019920"/>
            <a:ext cx="1276920" cy="549000"/>
          </a:xfrm>
          <a:prstGeom prst="rect">
            <a:avLst/>
          </a:prstGeom>
          <a:ln>
            <a:noFill/>
          </a:ln>
        </p:spPr>
      </p:pic>
      <p:pic>
        <p:nvPicPr>
          <p:cNvPr id="98" name="" descr=""/>
          <p:cNvPicPr/>
          <p:nvPr/>
        </p:nvPicPr>
        <p:blipFill>
          <a:blip r:embed="rId2"/>
          <a:stretch/>
        </p:blipFill>
        <p:spPr>
          <a:xfrm>
            <a:off x="2625840" y="1273680"/>
            <a:ext cx="6518160" cy="434232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Avviso di apertura Votazioni</a:t>
            </a:r>
            <a:endParaRPr b="0" lang="it-IT" sz="3000" spc="-1" strike="noStrike">
              <a:solidFill>
                <a:srgbClr val="000000"/>
              </a:solidFill>
              <a:latin typeface="Calibri"/>
            </a:endParaRPr>
          </a:p>
        </p:txBody>
      </p:sp>
      <p:sp>
        <p:nvSpPr>
          <p:cNvPr id="100" name="CustomShape 2"/>
          <p:cNvSpPr/>
          <p:nvPr/>
        </p:nvSpPr>
        <p:spPr>
          <a:xfrm>
            <a:off x="152280" y="1143000"/>
            <a:ext cx="2530440" cy="3930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Calibri"/>
              </a:rPr>
              <a:t>Appena la votazione sarà aperta riceverai un avviso sonoro e visivo. Prosegui per visualizzare la scheda di voto.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Calibri"/>
              </a:rPr>
              <a:t>NB. Con alcuni browser potrebbe succedere che il pop up non venga visualizzato. Procedi alla scheda di voto premendo «vai al punto da votare» sotto riportato</a:t>
            </a:r>
            <a:endParaRPr b="0" lang="it-IT" sz="1800" spc="-1" strike="noStrike">
              <a:latin typeface="Arial"/>
            </a:endParaRPr>
          </a:p>
        </p:txBody>
      </p:sp>
      <p:pic>
        <p:nvPicPr>
          <p:cNvPr id="101" name="Immagine 8" descr=""/>
          <p:cNvPicPr/>
          <p:nvPr/>
        </p:nvPicPr>
        <p:blipFill>
          <a:blip r:embed="rId1"/>
          <a:stretch/>
        </p:blipFill>
        <p:spPr>
          <a:xfrm>
            <a:off x="318600" y="6019920"/>
            <a:ext cx="1276920" cy="549000"/>
          </a:xfrm>
          <a:prstGeom prst="rect">
            <a:avLst/>
          </a:prstGeom>
          <a:ln>
            <a:noFill/>
          </a:ln>
        </p:spPr>
      </p:pic>
      <p:pic>
        <p:nvPicPr>
          <p:cNvPr id="102" name="Immagine 5" descr=""/>
          <p:cNvPicPr/>
          <p:nvPr/>
        </p:nvPicPr>
        <p:blipFill>
          <a:blip r:embed="rId2"/>
          <a:srcRect l="67496" t="91436" r="19270" b="4721"/>
          <a:stretch/>
        </p:blipFill>
        <p:spPr>
          <a:xfrm>
            <a:off x="152280" y="5257800"/>
            <a:ext cx="2095200" cy="380520"/>
          </a:xfrm>
          <a:prstGeom prst="rect">
            <a:avLst/>
          </a:prstGeom>
          <a:ln>
            <a:noFill/>
          </a:ln>
        </p:spPr>
      </p:pic>
      <p:pic>
        <p:nvPicPr>
          <p:cNvPr id="103" name="" descr=""/>
          <p:cNvPicPr/>
          <p:nvPr/>
        </p:nvPicPr>
        <p:blipFill>
          <a:blip r:embed="rId3"/>
          <a:stretch/>
        </p:blipFill>
        <p:spPr>
          <a:xfrm>
            <a:off x="2788920" y="1224000"/>
            <a:ext cx="6355080" cy="439344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Votazione sul singolo punto</a:t>
            </a:r>
            <a:endParaRPr b="0" lang="it-IT" sz="3000" spc="-1" strike="noStrike">
              <a:solidFill>
                <a:srgbClr val="000000"/>
              </a:solidFill>
              <a:latin typeface="Calibri"/>
            </a:endParaRPr>
          </a:p>
        </p:txBody>
      </p:sp>
      <p:sp>
        <p:nvSpPr>
          <p:cNvPr id="105" name="CustomShape 2"/>
          <p:cNvSpPr/>
          <p:nvPr/>
        </p:nvSpPr>
        <p:spPr>
          <a:xfrm>
            <a:off x="167760" y="1280160"/>
            <a:ext cx="2209320" cy="4205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Calibri"/>
              </a:rPr>
              <a:t>Verrà visualizzata la scheda di voto.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rPr>
              <a:t>Seleziona la tua scelta e conferma premendo su «Vota» in basso a destra</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Calibri"/>
              </a:rPr>
              <a:t>Se sono presenti deleghe o voto pesato vengono evidenziati i valori relativi. Il peso è dato dal complessivo di tutte le deleghe</a:t>
            </a:r>
            <a:endParaRPr b="0" lang="it-IT" sz="1800" spc="-1" strike="noStrike">
              <a:latin typeface="Arial"/>
            </a:endParaRPr>
          </a:p>
        </p:txBody>
      </p:sp>
      <p:pic>
        <p:nvPicPr>
          <p:cNvPr id="106" name="Immagine 8" descr=""/>
          <p:cNvPicPr/>
          <p:nvPr/>
        </p:nvPicPr>
        <p:blipFill>
          <a:blip r:embed="rId1"/>
          <a:stretch/>
        </p:blipFill>
        <p:spPr>
          <a:xfrm>
            <a:off x="318600" y="6019920"/>
            <a:ext cx="1276920" cy="549000"/>
          </a:xfrm>
          <a:prstGeom prst="rect">
            <a:avLst/>
          </a:prstGeom>
          <a:ln>
            <a:noFill/>
          </a:ln>
        </p:spPr>
      </p:pic>
      <p:pic>
        <p:nvPicPr>
          <p:cNvPr id="107" name="" descr=""/>
          <p:cNvPicPr/>
          <p:nvPr/>
        </p:nvPicPr>
        <p:blipFill>
          <a:blip r:embed="rId2"/>
          <a:stretch/>
        </p:blipFill>
        <p:spPr>
          <a:xfrm>
            <a:off x="2530440" y="1440000"/>
            <a:ext cx="6581880" cy="4032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Votazione eseguita</a:t>
            </a:r>
            <a:endParaRPr b="0" lang="it-IT" sz="3000" spc="-1" strike="noStrike">
              <a:solidFill>
                <a:srgbClr val="000000"/>
              </a:solidFill>
              <a:latin typeface="Calibri"/>
            </a:endParaRPr>
          </a:p>
        </p:txBody>
      </p:sp>
      <p:sp>
        <p:nvSpPr>
          <p:cNvPr id="109" name="CustomShape 2"/>
          <p:cNvSpPr/>
          <p:nvPr/>
        </p:nvSpPr>
        <p:spPr>
          <a:xfrm>
            <a:off x="300600" y="1206000"/>
            <a:ext cx="3208320" cy="4205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Calibri"/>
              </a:rPr>
              <a:t>Una volta confermato il voto, comparirà il messaggio che il voto è stato registrato.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Calibri"/>
              </a:rPr>
              <a:t>NON chiudere il browser o spegnere il PC. Premi su «Continua» in basso a destra per passare alla prossima votazione (se aperta) o tornare alla schermata iniziale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rPr>
              <a:t>Mantieni la connessione attiva per proseguire coi lavori dell’assemblea</a:t>
            </a:r>
            <a:endParaRPr b="0" lang="it-IT" sz="1800" spc="-1" strike="noStrike">
              <a:latin typeface="Arial"/>
            </a:endParaRPr>
          </a:p>
          <a:p>
            <a:pPr>
              <a:lnSpc>
                <a:spcPct val="100000"/>
              </a:lnSpc>
            </a:pPr>
            <a:endParaRPr b="0" lang="it-IT" sz="1800" spc="-1" strike="noStrike">
              <a:latin typeface="Arial"/>
            </a:endParaRPr>
          </a:p>
        </p:txBody>
      </p:sp>
      <p:pic>
        <p:nvPicPr>
          <p:cNvPr id="110" name="Immagine 5" descr=""/>
          <p:cNvPicPr/>
          <p:nvPr/>
        </p:nvPicPr>
        <p:blipFill>
          <a:blip r:embed="rId1"/>
          <a:srcRect l="15058" t="17296" r="14026" b="51918"/>
          <a:stretch/>
        </p:blipFill>
        <p:spPr>
          <a:xfrm>
            <a:off x="4648320" y="1206000"/>
            <a:ext cx="4495320" cy="1218960"/>
          </a:xfrm>
          <a:prstGeom prst="rect">
            <a:avLst/>
          </a:prstGeom>
          <a:ln>
            <a:noFill/>
          </a:ln>
        </p:spPr>
      </p:pic>
      <p:pic>
        <p:nvPicPr>
          <p:cNvPr id="111" name="Immagine 7" descr=""/>
          <p:cNvPicPr/>
          <p:nvPr/>
        </p:nvPicPr>
        <p:blipFill>
          <a:blip r:embed="rId2"/>
          <a:stretch/>
        </p:blipFill>
        <p:spPr>
          <a:xfrm>
            <a:off x="318600" y="6019920"/>
            <a:ext cx="1276920" cy="549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Proiezione dei risultati</a:t>
            </a:r>
            <a:endParaRPr b="0" lang="it-IT" sz="3000" spc="-1" strike="noStrike">
              <a:solidFill>
                <a:srgbClr val="000000"/>
              </a:solidFill>
              <a:latin typeface="Calibri"/>
            </a:endParaRPr>
          </a:p>
        </p:txBody>
      </p:sp>
      <p:sp>
        <p:nvSpPr>
          <p:cNvPr id="113" name="CustomShape 2"/>
          <p:cNvSpPr/>
          <p:nvPr/>
        </p:nvSpPr>
        <p:spPr>
          <a:xfrm>
            <a:off x="298440" y="1030680"/>
            <a:ext cx="2594880" cy="3382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Calibri"/>
              </a:rPr>
              <a:t>Una volta terminate le votazioni,</a:t>
            </a:r>
            <a:r>
              <a:rPr b="1" lang="it-IT" sz="1800" spc="-1" strike="noStrike">
                <a:solidFill>
                  <a:srgbClr val="000000"/>
                </a:solidFill>
                <a:latin typeface="Calibri"/>
              </a:rPr>
              <a:t> </a:t>
            </a:r>
            <a:r>
              <a:rPr b="1" lang="it-IT" sz="1800" spc="-1" strike="noStrike">
                <a:solidFill>
                  <a:srgbClr val="ff0000"/>
                </a:solidFill>
                <a:latin typeface="Calibri"/>
              </a:rPr>
              <a:t>solo se l’ente lo prevede</a:t>
            </a:r>
            <a:r>
              <a:rPr b="0" lang="it-IT" sz="1800" spc="-1" strike="noStrike">
                <a:solidFill>
                  <a:srgbClr val="ff0000"/>
                </a:solidFill>
                <a:latin typeface="Calibri"/>
              </a:rPr>
              <a:t>, </a:t>
            </a:r>
            <a:r>
              <a:rPr b="0" lang="it-IT" sz="1800" spc="-1" strike="noStrike">
                <a:solidFill>
                  <a:srgbClr val="000000"/>
                </a:solidFill>
                <a:latin typeface="Calibri"/>
              </a:rPr>
              <a:t>verranno proiettati i risultati relativi.</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Calibri"/>
              </a:rPr>
              <a:t>NON chiudere il browser o spegnere il PC.</a:t>
            </a:r>
            <a:endParaRPr b="0" lang="it-IT" sz="1800" spc="-1" strike="noStrike">
              <a:latin typeface="Arial"/>
            </a:endParaRPr>
          </a:p>
          <a:p>
            <a:pPr>
              <a:lnSpc>
                <a:spcPct val="100000"/>
              </a:lnSpc>
            </a:pPr>
            <a:r>
              <a:rPr b="1" lang="it-IT" sz="1800" spc="-1" strike="noStrike">
                <a:solidFill>
                  <a:srgbClr val="000000"/>
                </a:solidFill>
                <a:latin typeface="Calibri"/>
              </a:rPr>
              <a:t>Verrai reindirizzato alla scheda successiva non appena la prossima votazione sarà aperta.</a:t>
            </a:r>
            <a:endParaRPr b="0" lang="it-IT" sz="1800" spc="-1" strike="noStrike">
              <a:latin typeface="Arial"/>
            </a:endParaRPr>
          </a:p>
        </p:txBody>
      </p:sp>
      <p:pic>
        <p:nvPicPr>
          <p:cNvPr id="114" name="Immagine 7" descr=""/>
          <p:cNvPicPr/>
          <p:nvPr/>
        </p:nvPicPr>
        <p:blipFill>
          <a:blip r:embed="rId1"/>
          <a:stretch/>
        </p:blipFill>
        <p:spPr>
          <a:xfrm>
            <a:off x="318600" y="6019920"/>
            <a:ext cx="1276920" cy="549000"/>
          </a:xfrm>
          <a:prstGeom prst="rect">
            <a:avLst/>
          </a:prstGeom>
          <a:ln>
            <a:noFill/>
          </a:ln>
        </p:spPr>
      </p:pic>
      <p:pic>
        <p:nvPicPr>
          <p:cNvPr id="115" name="" descr=""/>
          <p:cNvPicPr/>
          <p:nvPr/>
        </p:nvPicPr>
        <p:blipFill>
          <a:blip r:embed="rId2"/>
          <a:stretch/>
        </p:blipFill>
        <p:spPr>
          <a:xfrm>
            <a:off x="2952000" y="1278000"/>
            <a:ext cx="6192000" cy="3906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304920" y="380880"/>
            <a:ext cx="7772040" cy="461160"/>
          </a:xfrm>
          <a:prstGeom prst="rect">
            <a:avLst/>
          </a:prstGeom>
          <a:noFill/>
          <a:ln>
            <a:noFill/>
          </a:ln>
        </p:spPr>
        <p:txBody>
          <a:bodyPr lIns="0" rIns="0" tIns="0" bIns="0">
            <a:noAutofit/>
          </a:bodyPr>
          <a:p>
            <a:pPr>
              <a:lnSpc>
                <a:spcPct val="100000"/>
              </a:lnSpc>
            </a:pPr>
            <a:r>
              <a:rPr b="0" lang="it-IT" sz="3000" spc="-1" strike="noStrike">
                <a:solidFill>
                  <a:srgbClr val="d90d0d"/>
                </a:solidFill>
                <a:latin typeface="Trebuchet MS"/>
              </a:rPr>
              <a:t>Domande e Risposte</a:t>
            </a:r>
            <a:endParaRPr b="0" lang="it-IT" sz="3000" spc="-1" strike="noStrike">
              <a:solidFill>
                <a:srgbClr val="000000"/>
              </a:solidFill>
              <a:latin typeface="Calibri"/>
            </a:endParaRPr>
          </a:p>
        </p:txBody>
      </p:sp>
      <p:sp>
        <p:nvSpPr>
          <p:cNvPr id="117" name="CustomShape 2"/>
          <p:cNvSpPr/>
          <p:nvPr/>
        </p:nvSpPr>
        <p:spPr>
          <a:xfrm>
            <a:off x="304920" y="1219320"/>
            <a:ext cx="8762760" cy="4139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it-IT" sz="1400" spc="-1" strike="noStrike">
                <a:solidFill>
                  <a:srgbClr val="000000"/>
                </a:solidFill>
                <a:latin typeface="Calibri"/>
              </a:rPr>
              <a:t>Come fa ELIGO ad assicurare la sicurezza e segretezza del voto?</a:t>
            </a:r>
            <a:endParaRPr b="0" lang="it-IT" sz="1400" spc="-1" strike="noStrike">
              <a:latin typeface="Arial"/>
            </a:endParaRPr>
          </a:p>
          <a:p>
            <a:pPr>
              <a:lnSpc>
                <a:spcPct val="100000"/>
              </a:lnSpc>
            </a:pPr>
            <a:r>
              <a:rPr b="0" lang="it-IT" sz="1400" spc="-1" strike="noStrike">
                <a:solidFill>
                  <a:srgbClr val="000000"/>
                </a:solidFill>
                <a:latin typeface="Calibri"/>
              </a:rPr>
              <a:t>L’elettore accede al sistema attraverso la combinazione del suo nome utente e della password. Può accedere più volte al sistema di votazione online attraverso la password ma può votare solamente una volta in modo definitivo. Infatti, per poter votare, devono essere generate le credenziali per l’accesso all’area. Una volta votato, le credenziali vengono cancellate per impedire il doppio voto. </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Posso ricevere una nuova password?</a:t>
            </a:r>
            <a:endParaRPr b="0" lang="it-IT" sz="1400" spc="-1" strike="noStrike">
              <a:latin typeface="Arial"/>
            </a:endParaRPr>
          </a:p>
          <a:p>
            <a:pPr>
              <a:lnSpc>
                <a:spcPct val="100000"/>
              </a:lnSpc>
            </a:pPr>
            <a:r>
              <a:rPr b="0" lang="it-IT" sz="1400" spc="-1" strike="noStrike">
                <a:solidFill>
                  <a:srgbClr val="000000"/>
                </a:solidFill>
                <a:latin typeface="Calibri"/>
              </a:rPr>
              <a:t>I dati d'accesso dell'elettore vengono generati automaticamente e in modo sicuro utilizzando diversi</a:t>
            </a:r>
            <a:endParaRPr b="0" lang="it-IT" sz="1400" spc="-1" strike="noStrike">
              <a:latin typeface="Arial"/>
            </a:endParaRPr>
          </a:p>
          <a:p>
            <a:pPr>
              <a:lnSpc>
                <a:spcPct val="100000"/>
              </a:lnSpc>
            </a:pPr>
            <a:r>
              <a:rPr b="0" lang="it-IT" sz="1400" spc="-1" strike="noStrike">
                <a:solidFill>
                  <a:srgbClr val="000000"/>
                </a:solidFill>
                <a:latin typeface="Calibri"/>
              </a:rPr>
              <a:t>algoritmi di sicurezza. Per questo motivo e per ragioni di sicurezza non è possibile generarli manualmente.</a:t>
            </a:r>
            <a:endParaRPr b="0" lang="it-IT" sz="1400" spc="-1" strike="noStrike">
              <a:latin typeface="Arial"/>
            </a:endParaRPr>
          </a:p>
          <a:p>
            <a:pPr>
              <a:lnSpc>
                <a:spcPct val="100000"/>
              </a:lnSpc>
            </a:pPr>
            <a:r>
              <a:rPr b="0" lang="it-IT" sz="1400" spc="-1" strike="noStrike">
                <a:solidFill>
                  <a:srgbClr val="000000"/>
                </a:solidFill>
                <a:latin typeface="Calibri"/>
              </a:rPr>
              <a:t>Tuttavia se ha perso la lettera/email contenente i dati di accesso, sarà possibile richiedere all'organizzatore dell'elezione che vengano generate e inviate nuove credenziali di accesso. </a:t>
            </a:r>
            <a:endParaRPr b="0" lang="it-IT" sz="1400" spc="-1" strike="noStrike">
              <a:latin typeface="Arial"/>
            </a:endParaRPr>
          </a:p>
          <a:p>
            <a:pPr>
              <a:lnSpc>
                <a:spcPct val="100000"/>
              </a:lnSpc>
            </a:pPr>
            <a:r>
              <a:rPr b="0" lang="it-IT" sz="1400" spc="-1" strike="noStrike">
                <a:solidFill>
                  <a:srgbClr val="000000"/>
                </a:solidFill>
                <a:latin typeface="Calibri"/>
              </a:rPr>
              <a:t>l sistema ELIGO impedisce il doppio voto controllando che l’elettore non abbia già votato.</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Il sistema di voto on line ELIGO è sicuro?</a:t>
            </a:r>
            <a:endParaRPr b="0" lang="it-IT" sz="1400" spc="-1" strike="noStrike">
              <a:latin typeface="Arial"/>
            </a:endParaRPr>
          </a:p>
          <a:p>
            <a:pPr>
              <a:lnSpc>
                <a:spcPct val="100000"/>
              </a:lnSpc>
            </a:pPr>
            <a:r>
              <a:rPr b="0" lang="it-IT" sz="1400" spc="-1" strike="noStrike">
                <a:solidFill>
                  <a:srgbClr val="000000"/>
                </a:solidFill>
                <a:latin typeface="Calibri"/>
              </a:rPr>
              <a:t>Il sistema di voto ELIGO è stato validato dal Garante della Privacy e dal Tribunale di Roma</a:t>
            </a:r>
            <a:endParaRPr b="0" lang="it-IT" sz="1400" spc="-1" strike="noStrike">
              <a:latin typeface="Arial"/>
            </a:endParaRPr>
          </a:p>
          <a:p>
            <a:pPr>
              <a:lnSpc>
                <a:spcPct val="100000"/>
              </a:lnSpc>
            </a:pPr>
            <a:endParaRPr b="0" lang="it-IT" sz="1400" spc="-1" strike="noStrike">
              <a:latin typeface="Arial"/>
            </a:endParaRPr>
          </a:p>
          <a:p>
            <a:pPr>
              <a:lnSpc>
                <a:spcPct val="100000"/>
              </a:lnSpc>
            </a:pPr>
            <a:r>
              <a:rPr b="0" i="1" lang="it-IT" sz="1400" spc="-1" strike="noStrike">
                <a:solidFill>
                  <a:srgbClr val="000000"/>
                </a:solidFill>
                <a:latin typeface="Calibri"/>
              </a:rPr>
              <a:t>Il sistema di voto on line ELIGO separa il voto dal votante? </a:t>
            </a:r>
            <a:endParaRPr b="0" lang="it-IT" sz="1400" spc="-1" strike="noStrike">
              <a:latin typeface="Arial"/>
            </a:endParaRPr>
          </a:p>
          <a:p>
            <a:pPr>
              <a:lnSpc>
                <a:spcPct val="100000"/>
              </a:lnSpc>
            </a:pPr>
            <a:r>
              <a:rPr b="0" lang="it-IT" sz="1400" spc="-1" strike="noStrike">
                <a:solidFill>
                  <a:srgbClr val="000000"/>
                </a:solidFill>
                <a:latin typeface="Calibri"/>
              </a:rPr>
              <a:t>Si. ELIGO, in caso di votazione segreta, separa il voto dal votante (l'urna elettorale è separata dalla lista elettorale).</a:t>
            </a:r>
            <a:endParaRPr b="0" lang="it-IT" sz="1400" spc="-1" strike="noStrike">
              <a:latin typeface="Arial"/>
            </a:endParaRPr>
          </a:p>
          <a:p>
            <a:pPr>
              <a:lnSpc>
                <a:spcPct val="100000"/>
              </a:lnSpc>
            </a:pPr>
            <a:r>
              <a:rPr b="0" lang="it-IT" sz="1400" spc="-1" strike="noStrike">
                <a:solidFill>
                  <a:srgbClr val="000000"/>
                </a:solidFill>
                <a:latin typeface="Calibri"/>
              </a:rPr>
              <a:t>In questo modo è assicurata l’assoluta segretezza del voto e l’impossibilità di risalire dal voto all'elettore e viceversa.</a:t>
            </a:r>
            <a:endParaRPr b="0" lang="it-IT" sz="1400" spc="-1" strike="noStrike">
              <a:latin typeface="Arial"/>
            </a:endParaRPr>
          </a:p>
        </p:txBody>
      </p:sp>
      <p:pic>
        <p:nvPicPr>
          <p:cNvPr id="118" name="Immagine 6" descr=""/>
          <p:cNvPicPr/>
          <p:nvPr/>
        </p:nvPicPr>
        <p:blipFill>
          <a:blip r:embed="rId1"/>
          <a:stretch/>
        </p:blipFill>
        <p:spPr>
          <a:xfrm>
            <a:off x="318600" y="6019920"/>
            <a:ext cx="1276920" cy="549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AMM xmlns="655ae93e-50a0-4829-9fcf-ad2a8d5032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ACE02046845D046A9D3AE962C7F4D78" ma:contentTypeVersion="11" ma:contentTypeDescription="Creare un nuovo documento." ma:contentTypeScope="" ma:versionID="533a8945bc5a74b37834837fa67586cc">
  <xsd:schema xmlns:xsd="http://www.w3.org/2001/XMLSchema" xmlns:xs="http://www.w3.org/2001/XMLSchema" xmlns:p="http://schemas.microsoft.com/office/2006/metadata/properties" xmlns:ns2="655ae93e-50a0-4829-9fcf-ad2a8d5032dd" xmlns:ns3="07e8e6a0-de1b-4f42-8e7c-f08932d818fe" targetNamespace="http://schemas.microsoft.com/office/2006/metadata/properties" ma:root="true" ma:fieldsID="8cd7f39481c7aba72adc755ebb57b8bc" ns2:_="" ns3:_="">
    <xsd:import namespace="655ae93e-50a0-4829-9fcf-ad2a8d5032dd"/>
    <xsd:import namespace="07e8e6a0-de1b-4f42-8e7c-f08932d818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NoteAM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ae93e-50a0-4829-9fcf-ad2a8d5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NoteAMM" ma:index="18" nillable="true" ma:displayName="Note AMM" ma:format="Dropdown" ma:internalName="NoteAMM">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e8e6a0-de1b-4f42-8e7c-f08932d818fe"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C0A22-9C75-482C-8593-8550DFFD6477}">
  <ds:schemaRefs>
    <ds:schemaRef ds:uri="http://schemas.microsoft.com/sharepoint/v3/contenttype/forms"/>
  </ds:schemaRefs>
</ds:datastoreItem>
</file>

<file path=customXml/itemProps2.xml><?xml version="1.0" encoding="utf-8"?>
<ds:datastoreItem xmlns:ds="http://schemas.openxmlformats.org/officeDocument/2006/customXml" ds:itemID="{8E32F838-3501-40A0-B0AD-8613147611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0AAD4FB-E229-485D-B240-300FC52EDFD6}"/>
</file>

<file path=docProps/app.xml><?xml version="1.0" encoding="utf-8"?>
<Properties xmlns="http://schemas.openxmlformats.org/officeDocument/2006/extended-properties" xmlns:vt="http://schemas.openxmlformats.org/officeDocument/2006/docPropsVTypes">
  <Template/>
  <TotalTime>0</TotalTime>
  <Application>LibreOffice/6.4.7.2$Windows_X86_64 LibreOffice_project/639b8ac485750d5696d7590a72ef1b496725cfb5</Application>
  <Words>892</Words>
  <Paragraphs>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2015-07-10T13:34:15Z</dcterms:created>
  <dc:creator>filip</dc:creator>
  <dc:description/>
  <dc:language>it-IT</dc:language>
  <cp:lastModifiedBy/>
  <cp:lastPrinted>2017-04-07T10:57:36Z</cp:lastPrinted>
  <dcterms:modified xsi:type="dcterms:W3CDTF">2021-05-14T10:07:04Z</dcterms:modified>
  <cp:revision>112</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0x010100CACE02046845D046A9D3AE962C7F4D78</vt:lpwstr>
  </property>
  <property fmtid="{D5CDD505-2E9C-101B-9397-08002B2CF9AE}" pid="4" name="Created">
    <vt:filetime>2013-06-11T00:00:00Z</vt:filetime>
  </property>
  <property fmtid="{D5CDD505-2E9C-101B-9397-08002B2CF9AE}" pid="5" name="Creator">
    <vt:lpwstr>Adobe InDesign CS6 (Windows)</vt:lpwstr>
  </property>
  <property fmtid="{D5CDD505-2E9C-101B-9397-08002B2CF9AE}" pid="6" name="HiddenSlides">
    <vt:i4>0</vt:i4>
  </property>
  <property fmtid="{D5CDD505-2E9C-101B-9397-08002B2CF9AE}" pid="7" name="HyperlinksChanged">
    <vt:bool>0</vt:bool>
  </property>
  <property fmtid="{D5CDD505-2E9C-101B-9397-08002B2CF9AE}" pid="8" name="LastSaved">
    <vt:filetime>2015-07-10T00:00:00Z</vt:filetime>
  </property>
  <property fmtid="{D5CDD505-2E9C-101B-9397-08002B2CF9AE}" pid="9" name="LinksUpToDate">
    <vt:bool>0</vt:bool>
  </property>
  <property fmtid="{D5CDD505-2E9C-101B-9397-08002B2CF9AE}" pid="10" name="MMClips">
    <vt:i4>0</vt:i4>
  </property>
  <property fmtid="{D5CDD505-2E9C-101B-9397-08002B2CF9AE}" pid="11" name="Notes">
    <vt:i4>0</vt:i4>
  </property>
  <property fmtid="{D5CDD505-2E9C-101B-9397-08002B2CF9AE}" pid="12" name="PresentationFormat">
    <vt:lpwstr>Presentazione su schermo (4:3)</vt:lpwstr>
  </property>
  <property fmtid="{D5CDD505-2E9C-101B-9397-08002B2CF9AE}" pid="13" name="ScaleCrop">
    <vt:bool>0</vt:bool>
  </property>
  <property fmtid="{D5CDD505-2E9C-101B-9397-08002B2CF9AE}" pid="14" name="ShareDoc">
    <vt:bool>0</vt:bool>
  </property>
  <property fmtid="{D5CDD505-2E9C-101B-9397-08002B2CF9AE}" pid="15" name="Slides">
    <vt:i4>12</vt:i4>
  </property>
</Properties>
</file>